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Использование световозвращающих элементов </a:t>
            </a:r>
            <a:b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«ВЫЙТИ ИЗ ТЕМНОТЫ»</a:t>
            </a:r>
            <a:endParaRPr lang="ru-RU" b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104456" cy="340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Какие бывают </a:t>
            </a:r>
            <a:r>
              <a:rPr lang="ru-RU" sz="3600" dirty="0" err="1" smtClean="0">
                <a:solidFill>
                  <a:srgbClr val="C00000"/>
                </a:solidFill>
              </a:rPr>
              <a:t>световозвращающие</a:t>
            </a:r>
            <a:r>
              <a:rPr lang="ru-RU" sz="3600" dirty="0" smtClean="0">
                <a:solidFill>
                  <a:srgbClr val="C00000"/>
                </a:solidFill>
              </a:rPr>
              <a:t> элементы?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90872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БРЕЛОКИ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10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332960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Какие бывают </a:t>
            </a:r>
            <a:r>
              <a:rPr lang="ru-RU" sz="3600" dirty="0" err="1" smtClean="0">
                <a:solidFill>
                  <a:srgbClr val="C00000"/>
                </a:solidFill>
              </a:rPr>
              <a:t>световозвращающие</a:t>
            </a:r>
            <a:r>
              <a:rPr lang="ru-RU" sz="3600" dirty="0" smtClean="0">
                <a:solidFill>
                  <a:srgbClr val="C00000"/>
                </a:solidFill>
              </a:rPr>
              <a:t> элементы?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НАКЛЕЙКИ И БРАСЛЕТЫ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635" y="1556792"/>
            <a:ext cx="5459365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400506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Какие бывают </a:t>
            </a:r>
            <a:r>
              <a:rPr lang="ru-RU" sz="3600" dirty="0" err="1" smtClean="0">
                <a:solidFill>
                  <a:srgbClr val="C00000"/>
                </a:solidFill>
              </a:rPr>
              <a:t>световозвращающие</a:t>
            </a:r>
            <a:r>
              <a:rPr lang="ru-RU" sz="3600" dirty="0" smtClean="0">
                <a:solidFill>
                  <a:srgbClr val="C00000"/>
                </a:solidFill>
              </a:rPr>
              <a:t> элементы?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НАКЛАДКИ НА СПИЦЫ для велосипедов и детских колясок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607303" cy="25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3019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Какие бывают </a:t>
            </a:r>
            <a:r>
              <a:rPr lang="ru-RU" sz="3600" dirty="0" err="1" smtClean="0">
                <a:solidFill>
                  <a:srgbClr val="C00000"/>
                </a:solidFill>
              </a:rPr>
              <a:t>световозвращающие</a:t>
            </a:r>
            <a:r>
              <a:rPr lang="ru-RU" sz="3600" dirty="0" smtClean="0">
                <a:solidFill>
                  <a:srgbClr val="C00000"/>
                </a:solidFill>
              </a:rPr>
              <a:t> элементы?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СИГНАЛЬНЫЕ ЖИЛЕТЫ и РЕМЕННЫЕ СИСТЕМЫ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995489" cy="42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852936"/>
            <a:ext cx="4550635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1560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СПАСИБО ЗА ВНИМАНИЕ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3429000"/>
            <a:ext cx="3096344" cy="328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Century" pitchFamily="18" charset="0"/>
              </a:rPr>
              <a:t>Световозвращающие</a:t>
            </a:r>
            <a:r>
              <a:rPr lang="ru-RU" sz="4000" b="1" dirty="0" smtClean="0">
                <a:latin typeface="Century" pitchFamily="18" charset="0"/>
              </a:rPr>
              <a:t> элементы (</a:t>
            </a:r>
            <a:r>
              <a:rPr lang="ru-RU" sz="4000" b="1" dirty="0" err="1" smtClean="0">
                <a:solidFill>
                  <a:srgbClr val="C00000"/>
                </a:solidFill>
                <a:latin typeface="Century" pitchFamily="18" charset="0"/>
              </a:rPr>
              <a:t>световозвращатели</a:t>
            </a:r>
            <a:r>
              <a:rPr lang="ru-RU" sz="4000" b="1" dirty="0" smtClean="0">
                <a:latin typeface="Century" pitchFamily="18" charset="0"/>
              </a:rPr>
              <a:t>) – это элементы, изготовленные из специальных материалов, обладающих способностью возвращать луч света </a:t>
            </a:r>
          </a:p>
          <a:p>
            <a:r>
              <a:rPr lang="ru-RU" sz="4000" b="1" dirty="0" smtClean="0">
                <a:latin typeface="Century" pitchFamily="18" charset="0"/>
              </a:rPr>
              <a:t>обратно к источнику.</a:t>
            </a:r>
            <a:endParaRPr lang="ru-RU" sz="4000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6064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cap="all" dirty="0" smtClean="0">
                <a:solidFill>
                  <a:srgbClr val="C00000"/>
                </a:solidFill>
                <a:latin typeface="Century" pitchFamily="18" charset="0"/>
              </a:rPr>
              <a:t>О СВЕТОВОЗВРАЩАЮЩИХ ЭЛЕМЕНТАХ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4076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По статистике </a:t>
            </a:r>
            <a:r>
              <a:rPr lang="ru-RU" sz="3200" dirty="0" smtClean="0">
                <a:solidFill>
                  <a:srgbClr val="0000FF"/>
                </a:solidFill>
              </a:rPr>
              <a:t>наезд на пешехода </a:t>
            </a:r>
            <a:r>
              <a:rPr lang="ru-RU" sz="3200" dirty="0" smtClean="0"/>
              <a:t>– один из самых распространенных видов дорожно-транспортных происшествий.  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cap="all" dirty="0" smtClean="0">
                <a:solidFill>
                  <a:srgbClr val="C00000"/>
                </a:solidFill>
                <a:latin typeface="Century" pitchFamily="18" charset="0"/>
              </a:rPr>
              <a:t>ПРЕДНАЗНАЧЕНИЕ СВЕТОВОЗВРАЩАЮЩИХ ЭЛЕМЕНТОВ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53161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512" y="3356992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Основная доля </a:t>
            </a:r>
            <a:r>
              <a:rPr lang="ru-RU" sz="2400" dirty="0" smtClean="0">
                <a:solidFill>
                  <a:srgbClr val="C00000"/>
                </a:solidFill>
              </a:rPr>
              <a:t>наездов со смертельным </a:t>
            </a:r>
            <a:r>
              <a:rPr lang="ru-RU" sz="2400" dirty="0" smtClean="0"/>
              <a:t>исходом приходится на </a:t>
            </a:r>
            <a:r>
              <a:rPr lang="ru-RU" sz="2400" dirty="0" smtClean="0">
                <a:solidFill>
                  <a:srgbClr val="C00000"/>
                </a:solidFill>
              </a:rPr>
              <a:t>темное время суток</a:t>
            </a:r>
            <a:r>
              <a:rPr lang="ru-RU" sz="2400" dirty="0" smtClean="0"/>
              <a:t>, когда водитель не в состоянии увидеть вышедших на проезжую часть людей.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2474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/>
              <a:t>Световозвращающие</a:t>
            </a:r>
            <a:r>
              <a:rPr lang="ru-RU" sz="3200" dirty="0" smtClean="0"/>
              <a:t> элементы </a:t>
            </a:r>
            <a:r>
              <a:rPr lang="ru-RU" sz="3200" dirty="0" smtClean="0">
                <a:solidFill>
                  <a:srgbClr val="0000FF"/>
                </a:solidFill>
              </a:rPr>
              <a:t>повышают видимость пешеходов на неосвещенной дороге </a:t>
            </a:r>
            <a:r>
              <a:rPr lang="ru-RU" sz="3200" dirty="0" smtClean="0"/>
              <a:t>и значительно </a:t>
            </a:r>
            <a:r>
              <a:rPr lang="ru-RU" sz="3200" dirty="0" smtClean="0">
                <a:solidFill>
                  <a:srgbClr val="C00000"/>
                </a:solidFill>
              </a:rPr>
              <a:t>снижают риск возникновения дорожно-транспортных происшествий</a:t>
            </a:r>
            <a:r>
              <a:rPr lang="ru-RU" sz="3200" dirty="0" smtClean="0"/>
              <a:t> с их участием.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cap="all" dirty="0" smtClean="0">
                <a:solidFill>
                  <a:srgbClr val="C00000"/>
                </a:solidFill>
                <a:latin typeface="Century" pitchFamily="18" charset="0"/>
              </a:rPr>
              <a:t>ПРЕДНАЗНАЧЕНИЕ СВЕТОВОЗВРАЩАЮЩИХ ЭЛЕМЕНТОВ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5904656" cy="34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 smtClean="0"/>
              <a:t>При движении </a:t>
            </a:r>
            <a:r>
              <a:rPr lang="ru-RU" sz="2800" dirty="0" smtClean="0">
                <a:solidFill>
                  <a:srgbClr val="0000FF"/>
                </a:solidFill>
              </a:rPr>
              <a:t>с ближним светом фар </a:t>
            </a:r>
            <a:r>
              <a:rPr lang="ru-RU" sz="2800" dirty="0" smtClean="0"/>
              <a:t>водитель автомобиля способен увидеть пешехода на дороге </a:t>
            </a:r>
            <a:r>
              <a:rPr lang="ru-RU" sz="2800" dirty="0" smtClean="0">
                <a:solidFill>
                  <a:srgbClr val="0000FF"/>
                </a:solidFill>
              </a:rPr>
              <a:t>на расстоянии 25-50 метров.</a:t>
            </a:r>
            <a:r>
              <a:rPr lang="ru-RU" sz="2800" dirty="0" smtClean="0"/>
              <a:t> 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Если пешеход применяет </a:t>
            </a:r>
            <a:r>
              <a:rPr lang="ru-RU" sz="3200" dirty="0" err="1" smtClean="0"/>
              <a:t>световозвращатель</a:t>
            </a:r>
            <a:r>
              <a:rPr lang="ru-RU" sz="3200" dirty="0" smtClean="0"/>
              <a:t>, то это расстояние </a:t>
            </a:r>
            <a:r>
              <a:rPr lang="ru-RU" sz="3200" dirty="0" smtClean="0">
                <a:solidFill>
                  <a:srgbClr val="C00000"/>
                </a:solidFill>
              </a:rPr>
              <a:t>увеличивается до 150-200 метров.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544616" cy="41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 smtClean="0"/>
              <a:t>А при движении автомобиля </a:t>
            </a:r>
            <a:r>
              <a:rPr lang="ru-RU" sz="2800" dirty="0" smtClean="0">
                <a:solidFill>
                  <a:srgbClr val="0000FF"/>
                </a:solidFill>
              </a:rPr>
              <a:t>с дальним светом фар </a:t>
            </a:r>
            <a:r>
              <a:rPr lang="ru-RU" sz="2800" dirty="0" smtClean="0"/>
              <a:t>дистанция, на которой пешеход становится виден, с применением </a:t>
            </a:r>
            <a:r>
              <a:rPr lang="ru-RU" sz="2800" dirty="0" err="1" smtClean="0"/>
              <a:t>световозвращателей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увеличивается со 100 метров до 350 метров.</a:t>
            </a:r>
            <a:r>
              <a:rPr lang="ru-RU" sz="2800" dirty="0" smtClean="0"/>
              <a:t>  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5256584" cy="47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00192" y="2060848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Это даёт водителю </a:t>
            </a:r>
            <a:r>
              <a:rPr lang="ru-RU" sz="4000" dirty="0" smtClean="0">
                <a:solidFill>
                  <a:srgbClr val="C00000"/>
                </a:solidFill>
              </a:rPr>
              <a:t>15-25 секунд для принятия решения.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 smtClean="0"/>
              <a:t>В соответствии с постановлением Правительства Российской Федерации </a:t>
            </a:r>
            <a:r>
              <a:rPr lang="ru-RU" sz="2800" dirty="0" smtClean="0">
                <a:solidFill>
                  <a:srgbClr val="0000FF"/>
                </a:solidFill>
              </a:rPr>
              <a:t>от 14.11.2014 № 1197 с 1 июля 2015 года</a:t>
            </a:r>
            <a:r>
              <a:rPr lang="ru-RU" sz="2800" dirty="0" smtClean="0"/>
              <a:t> вступили в силу </a:t>
            </a:r>
            <a:r>
              <a:rPr lang="ru-RU" sz="2800" dirty="0" smtClean="0">
                <a:solidFill>
                  <a:srgbClr val="C00000"/>
                </a:solidFill>
              </a:rPr>
              <a:t>изменения в Правила дорожного движения Российской Федерации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23946"/>
            <a:ext cx="7704856" cy="49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185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 smtClean="0"/>
              <a:t>Согласно новой редакции Правил с 1 июля 2015 года, </a:t>
            </a:r>
            <a:r>
              <a:rPr lang="ru-RU" sz="2800" dirty="0" smtClean="0">
                <a:solidFill>
                  <a:srgbClr val="0000FF"/>
                </a:solidFill>
              </a:rPr>
              <a:t>при переходе дороги и движении по обочинам или краю проезжей части в темное время суток</a:t>
            </a:r>
            <a:r>
              <a:rPr lang="ru-RU" sz="2800" dirty="0" smtClean="0"/>
              <a:t> или в условиях недостаточной видимости </a:t>
            </a:r>
            <a:r>
              <a:rPr lang="ru-RU" sz="2800" dirty="0" smtClean="0">
                <a:solidFill>
                  <a:srgbClr val="0000FF"/>
                </a:solidFill>
              </a:rPr>
              <a:t>пешеходам рекомендуется</a:t>
            </a:r>
            <a:r>
              <a:rPr lang="ru-RU" sz="2800" dirty="0" smtClean="0"/>
              <a:t>, а вне населенных пунктов </a:t>
            </a:r>
            <a:r>
              <a:rPr lang="ru-RU" sz="2800" dirty="0" smtClean="0">
                <a:solidFill>
                  <a:srgbClr val="0000FF"/>
                </a:solidFill>
              </a:rPr>
              <a:t>пешеходы обязаны иметь </a:t>
            </a:r>
            <a:r>
              <a:rPr lang="ru-RU" sz="2800" dirty="0" smtClean="0"/>
              <a:t>при себе предметы </a:t>
            </a:r>
            <a:r>
              <a:rPr lang="ru-RU" sz="2800" dirty="0" smtClean="0">
                <a:solidFill>
                  <a:srgbClr val="C00000"/>
                </a:solidFill>
              </a:rPr>
              <a:t>со </a:t>
            </a:r>
            <a:r>
              <a:rPr lang="ru-RU" sz="2800" dirty="0" err="1" smtClean="0">
                <a:solidFill>
                  <a:srgbClr val="C00000"/>
                </a:solidFill>
              </a:rPr>
              <a:t>световозвращающими</a:t>
            </a:r>
            <a:r>
              <a:rPr lang="ru-RU" sz="2800" dirty="0" smtClean="0">
                <a:solidFill>
                  <a:srgbClr val="C00000"/>
                </a:solidFill>
              </a:rPr>
              <a:t> элементами </a:t>
            </a:r>
            <a:r>
              <a:rPr lang="ru-RU" sz="2800" dirty="0" smtClean="0"/>
              <a:t>и </a:t>
            </a:r>
            <a:r>
              <a:rPr lang="ru-RU" sz="2800" dirty="0" smtClean="0">
                <a:solidFill>
                  <a:srgbClr val="C00000"/>
                </a:solidFill>
              </a:rPr>
              <a:t>обеспечивать видимость </a:t>
            </a:r>
            <a:r>
              <a:rPr lang="ru-RU" sz="2800" dirty="0" smtClean="0"/>
              <a:t>этих предметов водителями транспортных средств.</a:t>
            </a:r>
            <a:endParaRPr lang="ru-RU" sz="2800" b="1" cap="all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851473" cy="32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947928" cy="341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Какие бывают </a:t>
            </a:r>
            <a:r>
              <a:rPr lang="ru-RU" sz="3600" dirty="0" err="1" smtClean="0">
                <a:solidFill>
                  <a:srgbClr val="C00000"/>
                </a:solidFill>
              </a:rPr>
              <a:t>световозвращающие</a:t>
            </a:r>
            <a:r>
              <a:rPr lang="ru-RU" sz="3600" dirty="0" smtClean="0">
                <a:solidFill>
                  <a:srgbClr val="C00000"/>
                </a:solidFill>
              </a:rPr>
              <a:t> элементы?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38300"/>
            <a:ext cx="72866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9552" y="90872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ЗНАЧКИ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286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световозвращающих элементов  «ВЫЙТИ ИЗ ТЕМНОТЫ»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световозвращающих элементов  «ВЫЙТИ ИЗ ТЕМНОТЫ»</dc:title>
  <dc:creator>windows</dc:creator>
  <cp:lastModifiedBy>windows</cp:lastModifiedBy>
  <cp:revision>11</cp:revision>
  <dcterms:created xsi:type="dcterms:W3CDTF">2017-11-07T20:34:46Z</dcterms:created>
  <dcterms:modified xsi:type="dcterms:W3CDTF">2017-11-07T22:15:56Z</dcterms:modified>
</cp:coreProperties>
</file>