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ircl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266429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Использование световозвращающих элементов </a:t>
            </a:r>
            <a:b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«ВЫЙТИ ИЗ ТЕМНОТЫ»</a:t>
            </a:r>
            <a:endParaRPr lang="ru-RU" b="1" dirty="0">
              <a:solidFill>
                <a:srgbClr val="002060"/>
              </a:solidFill>
              <a:latin typeface="Century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068960"/>
            <a:ext cx="4104456" cy="3406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Какие бывают </a:t>
            </a:r>
            <a:r>
              <a:rPr lang="ru-RU" sz="3600" dirty="0" err="1" smtClean="0">
                <a:solidFill>
                  <a:srgbClr val="C00000"/>
                </a:solidFill>
              </a:rPr>
              <a:t>световозвращающие</a:t>
            </a:r>
            <a:r>
              <a:rPr lang="ru-RU" sz="3600" dirty="0" smtClean="0">
                <a:solidFill>
                  <a:srgbClr val="C00000"/>
                </a:solidFill>
              </a:rPr>
              <a:t> элементы?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908720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</a:rPr>
              <a:t>БРЕЛОКИ</a:t>
            </a:r>
            <a:endParaRPr lang="ru-RU" sz="4000" b="1" dirty="0">
              <a:solidFill>
                <a:srgbClr val="0000FF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581025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5608" y="3329608"/>
            <a:ext cx="352839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Какие бывают </a:t>
            </a:r>
            <a:r>
              <a:rPr lang="ru-RU" sz="3600" dirty="0" err="1" smtClean="0">
                <a:solidFill>
                  <a:srgbClr val="C00000"/>
                </a:solidFill>
              </a:rPr>
              <a:t>световозвращающие</a:t>
            </a:r>
            <a:r>
              <a:rPr lang="ru-RU" sz="3600" dirty="0" smtClean="0">
                <a:solidFill>
                  <a:srgbClr val="C00000"/>
                </a:solidFill>
              </a:rPr>
              <a:t> элементы?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80728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</a:rPr>
              <a:t>НАКЛЕЙКИ И БРАСЛЕТЫ</a:t>
            </a:r>
            <a:endParaRPr lang="ru-RU" sz="4000" b="1" dirty="0">
              <a:solidFill>
                <a:srgbClr val="0000FF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4635" y="1556792"/>
            <a:ext cx="5459365" cy="3895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4005064" cy="400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Какие бывают </a:t>
            </a:r>
            <a:r>
              <a:rPr lang="ru-RU" sz="3600" dirty="0" err="1" smtClean="0">
                <a:solidFill>
                  <a:srgbClr val="C00000"/>
                </a:solidFill>
              </a:rPr>
              <a:t>световозвращающие</a:t>
            </a:r>
            <a:r>
              <a:rPr lang="ru-RU" sz="3600" dirty="0" smtClean="0">
                <a:solidFill>
                  <a:srgbClr val="C00000"/>
                </a:solidFill>
              </a:rPr>
              <a:t> элементы?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8072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НАКЛАДКИ НА СПИЦЫ для велосипедов и детских колясок</a:t>
            </a:r>
            <a:endParaRPr lang="ru-RU" sz="4000" b="1" dirty="0">
              <a:solidFill>
                <a:srgbClr val="0000FF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924944"/>
            <a:ext cx="4607303" cy="2598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2132856"/>
            <a:ext cx="30194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Какие бывают </a:t>
            </a:r>
            <a:r>
              <a:rPr lang="ru-RU" sz="3600" dirty="0" err="1" smtClean="0">
                <a:solidFill>
                  <a:srgbClr val="C00000"/>
                </a:solidFill>
              </a:rPr>
              <a:t>световозвращающие</a:t>
            </a:r>
            <a:r>
              <a:rPr lang="ru-RU" sz="3600" dirty="0" smtClean="0">
                <a:solidFill>
                  <a:srgbClr val="C00000"/>
                </a:solidFill>
              </a:rPr>
              <a:t> элементы?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8072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СИГНАЛЬНЫЕ ЖИЛЕТЫ и РЕМЕННЫЕ СИСТЕМЫ</a:t>
            </a:r>
            <a:endParaRPr lang="ru-RU" sz="4000" b="1" dirty="0">
              <a:solidFill>
                <a:srgbClr val="0000FF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76872"/>
            <a:ext cx="3995489" cy="422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9" y="2852936"/>
            <a:ext cx="4550635" cy="34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44000" cy="5774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611560" y="0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СПАСИБО ЗА ВНИМАНИЕ</a:t>
            </a:r>
            <a:endParaRPr lang="ru-RU" sz="40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7656" y="3429000"/>
            <a:ext cx="3096344" cy="3280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51520" y="1412776"/>
            <a:ext cx="784887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latin typeface="Century" pitchFamily="18" charset="0"/>
              </a:rPr>
              <a:t>Световозвращающие</a:t>
            </a:r>
            <a:r>
              <a:rPr lang="ru-RU" sz="4000" b="1" dirty="0" smtClean="0">
                <a:latin typeface="Century" pitchFamily="18" charset="0"/>
              </a:rPr>
              <a:t> элементы (</a:t>
            </a:r>
            <a:r>
              <a:rPr lang="ru-RU" sz="4000" b="1" dirty="0" err="1" smtClean="0">
                <a:solidFill>
                  <a:srgbClr val="C00000"/>
                </a:solidFill>
                <a:latin typeface="Century" pitchFamily="18" charset="0"/>
              </a:rPr>
              <a:t>световозвращатели</a:t>
            </a:r>
            <a:r>
              <a:rPr lang="ru-RU" sz="4000" b="1" dirty="0" smtClean="0">
                <a:latin typeface="Century" pitchFamily="18" charset="0"/>
              </a:rPr>
              <a:t>) – это элементы, изготовленные из специальных материалов, обладающих способностью возвращать луч света </a:t>
            </a:r>
          </a:p>
          <a:p>
            <a:r>
              <a:rPr lang="ru-RU" sz="4000" b="1" dirty="0" smtClean="0">
                <a:latin typeface="Century" pitchFamily="18" charset="0"/>
              </a:rPr>
              <a:t>обратно к источнику.</a:t>
            </a:r>
            <a:endParaRPr lang="ru-RU" sz="4000" b="1" dirty="0">
              <a:latin typeface="Century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260648"/>
            <a:ext cx="6264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b="1" cap="all" dirty="0" smtClean="0">
                <a:solidFill>
                  <a:srgbClr val="C00000"/>
                </a:solidFill>
                <a:latin typeface="Century" pitchFamily="18" charset="0"/>
              </a:rPr>
              <a:t>О СВЕТОВОЗВРАЩАЮЩИХ ЭЛЕМЕНТАХ</a:t>
            </a:r>
            <a:endParaRPr lang="ru-RU" sz="2800" b="1" cap="all" dirty="0">
              <a:solidFill>
                <a:srgbClr val="C00000"/>
              </a:solidFill>
              <a:latin typeface="Century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1340768"/>
            <a:ext cx="8280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/>
              <a:t>По статистике </a:t>
            </a:r>
            <a:r>
              <a:rPr lang="ru-RU" sz="3200" dirty="0" smtClean="0">
                <a:solidFill>
                  <a:srgbClr val="0000FF"/>
                </a:solidFill>
              </a:rPr>
              <a:t>наезд на пешехода </a:t>
            </a:r>
            <a:r>
              <a:rPr lang="ru-RU" sz="3200" dirty="0" smtClean="0"/>
              <a:t>– один из самых распространенных видов дорожно-транспортных происшествий.  </a:t>
            </a:r>
            <a:endParaRPr lang="ru-RU" sz="3200" b="1" dirty="0">
              <a:latin typeface="Century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60648"/>
            <a:ext cx="8892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b="1" cap="all" dirty="0" smtClean="0">
                <a:solidFill>
                  <a:srgbClr val="C00000"/>
                </a:solidFill>
                <a:latin typeface="Century" pitchFamily="18" charset="0"/>
              </a:rPr>
              <a:t>ПРЕДНАЗНАЧЕНИЕ СВЕТОВОЗВРАЩАЮЩИХ ЭЛЕМЕНТОВ</a:t>
            </a:r>
            <a:endParaRPr lang="ru-RU" sz="2800" b="1" cap="all" dirty="0">
              <a:solidFill>
                <a:srgbClr val="C00000"/>
              </a:solidFill>
              <a:latin typeface="Century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3284984"/>
            <a:ext cx="5316146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79512" y="3356992"/>
            <a:ext cx="33123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Основная доля </a:t>
            </a:r>
            <a:r>
              <a:rPr lang="ru-RU" sz="2400" dirty="0" smtClean="0">
                <a:solidFill>
                  <a:srgbClr val="C00000"/>
                </a:solidFill>
              </a:rPr>
              <a:t>наездов со смертельным </a:t>
            </a:r>
            <a:r>
              <a:rPr lang="ru-RU" sz="2400" dirty="0" smtClean="0"/>
              <a:t>исходом приходится на </a:t>
            </a:r>
            <a:r>
              <a:rPr lang="ru-RU" sz="2400" dirty="0" smtClean="0">
                <a:solidFill>
                  <a:srgbClr val="C00000"/>
                </a:solidFill>
              </a:rPr>
              <a:t>темное время суток</a:t>
            </a:r>
            <a:r>
              <a:rPr lang="ru-RU" sz="2400" dirty="0" smtClean="0"/>
              <a:t>, когда водитель не в состоянии увидеть вышедших на проезжую часть людей.</a:t>
            </a:r>
            <a:endParaRPr lang="ru-RU" sz="2400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1124744"/>
            <a:ext cx="85689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err="1" smtClean="0"/>
              <a:t>Световозвращающие</a:t>
            </a:r>
            <a:r>
              <a:rPr lang="ru-RU" sz="3200" dirty="0" smtClean="0"/>
              <a:t> элементы </a:t>
            </a:r>
            <a:r>
              <a:rPr lang="ru-RU" sz="3200" dirty="0" smtClean="0">
                <a:solidFill>
                  <a:srgbClr val="0000FF"/>
                </a:solidFill>
              </a:rPr>
              <a:t>повышают видимость пешеходов на неосвещенной дороге </a:t>
            </a:r>
            <a:r>
              <a:rPr lang="ru-RU" sz="3200" dirty="0" smtClean="0"/>
              <a:t>и значительно </a:t>
            </a:r>
            <a:r>
              <a:rPr lang="ru-RU" sz="3200" dirty="0" smtClean="0">
                <a:solidFill>
                  <a:srgbClr val="C00000"/>
                </a:solidFill>
              </a:rPr>
              <a:t>снижают риск возникновения дорожно-транспортных происшествий</a:t>
            </a:r>
            <a:r>
              <a:rPr lang="ru-RU" sz="3200" dirty="0" smtClean="0"/>
              <a:t> с их участием.</a:t>
            </a:r>
            <a:endParaRPr lang="ru-RU" sz="3200" b="1" dirty="0">
              <a:latin typeface="Century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60648"/>
            <a:ext cx="8892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b="1" cap="all" dirty="0" smtClean="0">
                <a:solidFill>
                  <a:srgbClr val="C00000"/>
                </a:solidFill>
                <a:latin typeface="Century" pitchFamily="18" charset="0"/>
              </a:rPr>
              <a:t>ПРЕДНАЗНАЧЕНИЕ СВЕТОВОЗВРАЩАЮЩИХ ЭЛЕМЕНТОВ</a:t>
            </a:r>
            <a:endParaRPr lang="ru-RU" sz="2800" b="1" cap="all" dirty="0">
              <a:solidFill>
                <a:srgbClr val="C00000"/>
              </a:solidFill>
              <a:latin typeface="Century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212976"/>
            <a:ext cx="5904656" cy="3420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dirty="0" smtClean="0"/>
              <a:t>При движении </a:t>
            </a:r>
            <a:r>
              <a:rPr lang="ru-RU" sz="2800" dirty="0" smtClean="0">
                <a:solidFill>
                  <a:srgbClr val="0000FF"/>
                </a:solidFill>
              </a:rPr>
              <a:t>с ближним светом фар </a:t>
            </a:r>
            <a:r>
              <a:rPr lang="ru-RU" sz="2800" dirty="0" smtClean="0"/>
              <a:t>водитель автомобиля способен увидеть пешехода на дороге </a:t>
            </a:r>
            <a:r>
              <a:rPr lang="ru-RU" sz="2800" dirty="0" smtClean="0">
                <a:solidFill>
                  <a:srgbClr val="0000FF"/>
                </a:solidFill>
              </a:rPr>
              <a:t>на расстоянии 25-50 метров.</a:t>
            </a:r>
            <a:r>
              <a:rPr lang="ru-RU" sz="2800" dirty="0" smtClean="0"/>
              <a:t> </a:t>
            </a:r>
            <a:endParaRPr lang="ru-RU" sz="2800" b="1" cap="all" dirty="0">
              <a:solidFill>
                <a:srgbClr val="C00000"/>
              </a:solidFill>
              <a:latin typeface="Century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5373216"/>
            <a:ext cx="8964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Если пешеход применяет </a:t>
            </a:r>
            <a:r>
              <a:rPr lang="ru-RU" sz="3200" dirty="0" err="1" smtClean="0"/>
              <a:t>световозвращатель</a:t>
            </a:r>
            <a:r>
              <a:rPr lang="ru-RU" sz="3200" dirty="0" smtClean="0"/>
              <a:t>, то это расстояние </a:t>
            </a:r>
            <a:r>
              <a:rPr lang="ru-RU" sz="3200" dirty="0" smtClean="0">
                <a:solidFill>
                  <a:srgbClr val="C00000"/>
                </a:solidFill>
              </a:rPr>
              <a:t>увеличивается до 150-200 метров. 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12776"/>
            <a:ext cx="5544616" cy="4112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dirty="0" smtClean="0"/>
              <a:t>А при движении автомобиля </a:t>
            </a:r>
            <a:r>
              <a:rPr lang="ru-RU" sz="2800" dirty="0" smtClean="0">
                <a:solidFill>
                  <a:srgbClr val="0000FF"/>
                </a:solidFill>
              </a:rPr>
              <a:t>с дальним светом фар </a:t>
            </a:r>
            <a:r>
              <a:rPr lang="ru-RU" sz="2800" dirty="0" smtClean="0"/>
              <a:t>дистанция, на которой пешеход становится виден, с применением </a:t>
            </a:r>
            <a:r>
              <a:rPr lang="ru-RU" sz="2800" dirty="0" err="1" smtClean="0"/>
              <a:t>световозвращателей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увеличивается со 100 метров до 350 метров.</a:t>
            </a:r>
            <a:r>
              <a:rPr lang="ru-RU" sz="2800" dirty="0" smtClean="0"/>
              <a:t>  </a:t>
            </a:r>
            <a:endParaRPr lang="ru-RU" sz="2800" b="1" cap="all" dirty="0">
              <a:solidFill>
                <a:srgbClr val="C00000"/>
              </a:solidFill>
              <a:latin typeface="Century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5373216"/>
            <a:ext cx="8964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 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44824"/>
            <a:ext cx="5256584" cy="4724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6300192" y="2060848"/>
            <a:ext cx="244827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Это даёт водителю </a:t>
            </a:r>
            <a:r>
              <a:rPr lang="ru-RU" sz="4000" dirty="0" smtClean="0">
                <a:solidFill>
                  <a:srgbClr val="C00000"/>
                </a:solidFill>
              </a:rPr>
              <a:t>15-25 секунд для принятия решения.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dirty="0" smtClean="0"/>
              <a:t>В соответствии с постановлением Правительства Российской Федерации </a:t>
            </a:r>
            <a:r>
              <a:rPr lang="ru-RU" sz="2800" dirty="0" smtClean="0">
                <a:solidFill>
                  <a:srgbClr val="0000FF"/>
                </a:solidFill>
              </a:rPr>
              <a:t>от 14.11.2014 № 1197 с 1 июля 2015 года</a:t>
            </a:r>
            <a:r>
              <a:rPr lang="ru-RU" sz="2800" dirty="0" smtClean="0"/>
              <a:t> вступили в силу </a:t>
            </a:r>
            <a:r>
              <a:rPr lang="ru-RU" sz="2800" dirty="0" smtClean="0">
                <a:solidFill>
                  <a:srgbClr val="C00000"/>
                </a:solidFill>
              </a:rPr>
              <a:t>изменения в Правила дорожного движения Российской Федерации</a:t>
            </a:r>
            <a:endParaRPr lang="ru-RU" sz="2800" b="1" cap="all" dirty="0">
              <a:solidFill>
                <a:srgbClr val="C00000"/>
              </a:solidFill>
              <a:latin typeface="Century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5373216"/>
            <a:ext cx="8964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 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23946"/>
            <a:ext cx="7704856" cy="493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3318570"/>
            <a:ext cx="9144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800" dirty="0" smtClean="0"/>
              <a:t>Согласно новой редакции Правил с 1 июля 2015 года, </a:t>
            </a:r>
            <a:r>
              <a:rPr lang="ru-RU" sz="2800" dirty="0" smtClean="0">
                <a:solidFill>
                  <a:srgbClr val="0000FF"/>
                </a:solidFill>
              </a:rPr>
              <a:t>при переходе дороги и движении по обочинам или краю проезжей части в темное время суток</a:t>
            </a:r>
            <a:r>
              <a:rPr lang="ru-RU" sz="2800" dirty="0" smtClean="0"/>
              <a:t> или в условиях недостаточной видимости </a:t>
            </a:r>
            <a:r>
              <a:rPr lang="ru-RU" sz="2800" dirty="0" smtClean="0">
                <a:solidFill>
                  <a:srgbClr val="0000FF"/>
                </a:solidFill>
              </a:rPr>
              <a:t>пешеходам рекомендуется</a:t>
            </a:r>
            <a:r>
              <a:rPr lang="ru-RU" sz="2800" dirty="0" smtClean="0"/>
              <a:t>, а вне населенных пунктов </a:t>
            </a:r>
            <a:r>
              <a:rPr lang="ru-RU" sz="2800" dirty="0" smtClean="0">
                <a:solidFill>
                  <a:srgbClr val="0000FF"/>
                </a:solidFill>
              </a:rPr>
              <a:t>пешеходы обязаны иметь </a:t>
            </a:r>
            <a:r>
              <a:rPr lang="ru-RU" sz="2800" dirty="0" smtClean="0"/>
              <a:t>при себе предметы </a:t>
            </a:r>
            <a:r>
              <a:rPr lang="ru-RU" sz="2800" dirty="0" smtClean="0">
                <a:solidFill>
                  <a:srgbClr val="C00000"/>
                </a:solidFill>
              </a:rPr>
              <a:t>со </a:t>
            </a:r>
            <a:r>
              <a:rPr lang="ru-RU" sz="2800" dirty="0" err="1" smtClean="0">
                <a:solidFill>
                  <a:srgbClr val="C00000"/>
                </a:solidFill>
              </a:rPr>
              <a:t>световозвращающими</a:t>
            </a:r>
            <a:r>
              <a:rPr lang="ru-RU" sz="2800" dirty="0" smtClean="0">
                <a:solidFill>
                  <a:srgbClr val="C00000"/>
                </a:solidFill>
              </a:rPr>
              <a:t> элементами </a:t>
            </a:r>
            <a:r>
              <a:rPr lang="ru-RU" sz="2800" dirty="0" smtClean="0"/>
              <a:t>и </a:t>
            </a:r>
            <a:r>
              <a:rPr lang="ru-RU" sz="2800" dirty="0" smtClean="0">
                <a:solidFill>
                  <a:srgbClr val="C00000"/>
                </a:solidFill>
              </a:rPr>
              <a:t>обеспечивать видимость </a:t>
            </a:r>
            <a:r>
              <a:rPr lang="ru-RU" sz="2800" dirty="0" smtClean="0"/>
              <a:t>этих предметов водителями транспортных средств.</a:t>
            </a:r>
            <a:endParaRPr lang="ru-RU" sz="2800" b="1" cap="all" dirty="0">
              <a:solidFill>
                <a:srgbClr val="C00000"/>
              </a:solidFill>
              <a:latin typeface="Century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8640"/>
            <a:ext cx="3851473" cy="322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0"/>
            <a:ext cx="2947928" cy="3411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Какие бывают </a:t>
            </a:r>
            <a:r>
              <a:rPr lang="ru-RU" sz="3600" dirty="0" err="1" smtClean="0">
                <a:solidFill>
                  <a:srgbClr val="C00000"/>
                </a:solidFill>
              </a:rPr>
              <a:t>световозвращающие</a:t>
            </a:r>
            <a:r>
              <a:rPr lang="ru-RU" sz="3600" dirty="0" smtClean="0">
                <a:solidFill>
                  <a:srgbClr val="C00000"/>
                </a:solidFill>
              </a:rPr>
              <a:t> элементы?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638300"/>
            <a:ext cx="7286625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39552" y="908720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</a:rPr>
              <a:t>ЗНАЧКИ</a:t>
            </a:r>
            <a:endParaRPr lang="ru-RU" sz="40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286</Words>
  <Application>Microsoft Office PowerPoint</Application>
  <PresentationFormat>Экран (4:3)</PresentationFormat>
  <Paragraphs>28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Использование световозвращающих элементов  «ВЫЙТИ ИЗ ТЕМНОТЫ»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световозвращающих элементов  «ВЫЙТИ ИЗ ТЕМНОТЫ»</dc:title>
  <dc:creator>windows</dc:creator>
  <cp:lastModifiedBy>windows</cp:lastModifiedBy>
  <cp:revision>11</cp:revision>
  <dcterms:created xsi:type="dcterms:W3CDTF">2017-11-07T20:34:46Z</dcterms:created>
  <dcterms:modified xsi:type="dcterms:W3CDTF">2017-11-07T22:15:56Z</dcterms:modified>
</cp:coreProperties>
</file>