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A07~1\AppData\Local\Temp\Rar$DI00.721\IMG_20180811_120702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10938" t="16666" r="21875" b="25000"/>
          <a:stretch>
            <a:fillRect/>
          </a:stretch>
        </p:blipFill>
        <p:spPr bwMode="auto">
          <a:xfrm>
            <a:off x="1214414" y="214290"/>
            <a:ext cx="7715304" cy="300040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571612"/>
            <a:ext cx="8072462" cy="50006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Программа 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«Школа успеха»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Муниципального казенного общеобразовательного учреждения «Кордюковская средняя 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общеобразовательная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школа»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Верхотурского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района,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Свердловской области</a:t>
            </a:r>
          </a:p>
          <a:p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Школьная команда: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Смирнова Е.А., директор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Смирнова М.А,, зам.директора по УВР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Фалалеева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К,В., педагог-организатор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85817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проект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</a:rPr>
              <a:t>Задача 4. Профориентация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7615262" cy="5643602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Разработать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проект в целях реализации системы мер по профессиональной ориентации школьников, социальной адаптации и психологической поддержке учащихся 5-9 классов на основе региональных профориентационных программ, аккредитованных на федеральном уровне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Заключить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соглашение по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профобучению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девятиклассников на базе колледжей.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Включить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Учебный план профильные элективные курсы, внедрить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профориентационные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блоки в  учебные предметы;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Создать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условия для обучения педагогов по программе подготовки педагогов-навигаторов;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Обеспечить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участие обучающихся в фестивале профессий и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мультимедийной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выставке-практикуме  «Лаборатория будущего» в рамках проекта «Билет в будущее»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Внедрить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практику летнего оздоровительного лагеря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профориентационые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смены с созданием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профотрядов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</a:rPr>
              <a:t>Задача 5</a:t>
            </a:r>
            <a:r>
              <a:rPr lang="ru-RU" sz="2700" dirty="0" smtClean="0">
                <a:solidFill>
                  <a:schemeClr val="tx1"/>
                </a:solidFill>
                <a:effectLst/>
              </a:rPr>
              <a:t>. </a:t>
            </a:r>
            <a:r>
              <a:rPr lang="ru-RU" sz="4000" b="1" dirty="0" smtClean="0">
                <a:solidFill>
                  <a:schemeClr val="tx1"/>
                </a:solidFill>
                <a:effectLst/>
              </a:rPr>
              <a:t>Здоровье</a:t>
            </a: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6"/>
            <a:ext cx="7543824" cy="5429288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Wingdings" pitchFamily="2" charset="2"/>
              <a:buChar char="Ø"/>
            </a:pPr>
            <a:r>
              <a:rPr lang="ru-RU" dirty="0" smtClean="0"/>
              <a:t>Привлечь для развития спорта в учреждении (не менее 5 видов) социальных партнеров, родителей, волонтеров, выпускников;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ru-RU" dirty="0" smtClean="0"/>
              <a:t>Обеспечить охват обучающихся ВФСК «ГТО»;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ru-RU" dirty="0" smtClean="0"/>
              <a:t>Разработать и реализовать программу по </a:t>
            </a:r>
            <a:r>
              <a:rPr lang="ru-RU" dirty="0" err="1" smtClean="0"/>
              <a:t>здоровьсбережению</a:t>
            </a:r>
            <a:r>
              <a:rPr lang="ru-RU" dirty="0" smtClean="0"/>
              <a:t>;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ru-RU" dirty="0" smtClean="0"/>
              <a:t>Использовать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 на уроках;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ru-RU" dirty="0" smtClean="0"/>
              <a:t>Создать условия для обучающихся с ОВЗ по </a:t>
            </a:r>
            <a:r>
              <a:rPr lang="ru-RU" dirty="0" err="1" smtClean="0"/>
              <a:t>здоровьесбережению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Задача 6. Учитель. Школьные команды</a:t>
            </a:r>
            <a:r>
              <a:rPr lang="ru-RU" dirty="0" smtClean="0">
                <a:solidFill>
                  <a:schemeClr val="tx1"/>
                </a:solidFill>
                <a:effectLst/>
              </a:rPr>
              <a:t>.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47800"/>
            <a:ext cx="7719274" cy="4800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Создать условия, обеспечивающие  педагогическим работникам возможность достижения высоких образовательных результатов в рамках профессионального развития, в том числе через реализацию индивидуальной образовательной траектории, соответствующей их профессиональным запросам и потребностям на дальнейший профессиональный и карьерный рост, а также повышение квалификации и переподготовку.  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/>
              </a:rPr>
              <a:t>Задача </a:t>
            </a:r>
            <a:r>
              <a:rPr lang="ru-RU" sz="4000" b="1" dirty="0" smtClean="0">
                <a:solidFill>
                  <a:schemeClr val="tx1"/>
                </a:solidFill>
                <a:effectLst/>
              </a:rPr>
              <a:t>7.  Образовательная </a:t>
            </a:r>
            <a:r>
              <a:rPr lang="ru-RU" sz="4000" b="1" dirty="0" smtClean="0">
                <a:solidFill>
                  <a:schemeClr val="tx1"/>
                </a:solidFill>
                <a:effectLst/>
              </a:rPr>
              <a:t>среда, создание условий</a:t>
            </a:r>
            <a:r>
              <a:rPr lang="ru-RU" dirty="0" smtClean="0">
                <a:solidFill>
                  <a:schemeClr val="tx1"/>
                </a:solidFill>
                <a:effectLst/>
              </a:rPr>
              <a:t>.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/>
              <a:t>Создать </a:t>
            </a:r>
            <a:r>
              <a:rPr lang="ru-RU" dirty="0" smtClean="0"/>
              <a:t>организационно-технические условия для использования педагогами в работе ФГИС «Моя школа»;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Продолжить </a:t>
            </a:r>
            <a:r>
              <a:rPr lang="ru-RU" dirty="0" smtClean="0"/>
              <a:t>работу по эксплуатации информационной системы управления ОО;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Мотивировать </a:t>
            </a:r>
            <a:r>
              <a:rPr lang="ru-RU" dirty="0" smtClean="0"/>
              <a:t>педагогов на участие в деятельности на базе ИКОП «</a:t>
            </a:r>
            <a:r>
              <a:rPr lang="ru-RU" dirty="0" err="1" smtClean="0"/>
              <a:t>Сферум</a:t>
            </a:r>
            <a:r>
              <a:rPr lang="ru-RU" dirty="0" smtClean="0"/>
              <a:t>» для обмена опытом и поддержки начинающих учителей.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Планируемые результаты реализации проекта «Школа успеха»: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7615262" cy="48403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создание </a:t>
            </a:r>
            <a:r>
              <a:rPr lang="ru-RU" dirty="0" smtClean="0"/>
              <a:t>модели Школы, в которой созданы условия для достижения успеха и успешности учащихся, педагогов и родителей;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модернизация </a:t>
            </a:r>
            <a:r>
              <a:rPr lang="ru-RU" dirty="0" smtClean="0"/>
              <a:t>образовательного пространства, увеличение доли оснащенности современным оборудованием;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рост </a:t>
            </a:r>
            <a:r>
              <a:rPr lang="ru-RU" dirty="0" smtClean="0"/>
              <a:t>численности обучающихся, участвующих в олимпиадном и конкурсном движении;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рост </a:t>
            </a:r>
            <a:r>
              <a:rPr lang="ru-RU" dirty="0" smtClean="0"/>
              <a:t>численности обучающихся, охваченных основными и дополнительными общеобразовательными программами технологического, естественнонаучного </a:t>
            </a:r>
            <a:r>
              <a:rPr lang="ru-RU" dirty="0" smtClean="0"/>
              <a:t>и гуманитарного </a:t>
            </a:r>
            <a:r>
              <a:rPr lang="ru-RU" dirty="0" smtClean="0"/>
              <a:t>профилей.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 результатам самоанализа в учреждении выявлен ряд проблем: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22672" cy="4981596"/>
          </a:xfrm>
        </p:spPr>
        <p:txBody>
          <a:bodyPr>
            <a:normAutofit fontScale="62500" lnSpcReduction="20000"/>
          </a:bodyPr>
          <a:lstStyle/>
          <a:p>
            <a:pPr marL="514350" indent="-514350" algn="just">
              <a:buFont typeface="Wingdings" pitchFamily="2" charset="2"/>
              <a:buChar char="Ø"/>
            </a:pPr>
            <a:r>
              <a:rPr lang="ru-RU" dirty="0" smtClean="0"/>
              <a:t>Низкий уровень </a:t>
            </a:r>
            <a:r>
              <a:rPr lang="ru-RU" dirty="0" err="1" smtClean="0"/>
              <a:t>высокобальных</a:t>
            </a:r>
            <a:r>
              <a:rPr lang="ru-RU" dirty="0" smtClean="0"/>
              <a:t> результатов на ИА и отсутствие призеров и победителей  во Всероссийской олимпиаде школьников на региональном , областном и федеральном уровнях;</a:t>
            </a:r>
          </a:p>
          <a:p>
            <a:pPr marL="514350" indent="-514350" algn="just">
              <a:buNone/>
            </a:pPr>
            <a:r>
              <a:rPr lang="ru-RU" dirty="0" smtClean="0"/>
              <a:t>          Недостаточный уровень информационно-методического обеспечения по следующим направлениям: «Воспитание» и «Профориентация»;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 Низкий уровень реализации Всероссийских проектов;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Недостаточное количество средств на приобретение   учебной литературы, экранно-звуковых пособий (в том числе в цифровом виде), интерактивных досок, учебно-практического и учебно-лабораторного оборудования, натуральных объектов не обеспечивает переход Школы в качественно иное состояние, максимально реализующее образовательный и гражданский потенциал непосредственных участников образовательного процесса (учеников, педагогических работников, родителей (законных представителей).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Ключевые приоритеты развития школы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до </a:t>
            </a:r>
            <a:r>
              <a:rPr lang="ru-RU" sz="3600" b="1" dirty="0" smtClean="0"/>
              <a:t>2025 года: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85860"/>
            <a:ext cx="7543824" cy="528641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Создание </a:t>
            </a:r>
            <a:r>
              <a:rPr lang="ru-RU" sz="2000" dirty="0" smtClean="0"/>
              <a:t>системы сетевого взаимодействия, которая будет </a:t>
            </a:r>
            <a:r>
              <a:rPr lang="ru-RU" sz="2000" dirty="0" smtClean="0"/>
              <a:t>оказывать учащимся </a:t>
            </a:r>
            <a:r>
              <a:rPr lang="ru-RU" sz="2000" dirty="0" smtClean="0"/>
              <a:t>помощь в выборе будущей специальности, подготовке к поступлению в вуз.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Расширение </a:t>
            </a:r>
            <a:r>
              <a:rPr lang="ru-RU" sz="2000" dirty="0" smtClean="0"/>
              <a:t>образовательных возможностей для учащихся </a:t>
            </a:r>
            <a:r>
              <a:rPr lang="ru-RU" sz="2000" dirty="0" smtClean="0"/>
              <a:t>через </a:t>
            </a:r>
            <a:r>
              <a:rPr lang="ru-RU" sz="2000" dirty="0" err="1" smtClean="0"/>
              <a:t>многопрофильность</a:t>
            </a:r>
            <a:r>
              <a:rPr lang="ru-RU" sz="2000" dirty="0" smtClean="0"/>
              <a:t> </a:t>
            </a:r>
            <a:r>
              <a:rPr lang="ru-RU" sz="2000" dirty="0" smtClean="0"/>
              <a:t>и вариативность образовательных программ общего и дополнительного </a:t>
            </a:r>
            <a:r>
              <a:rPr lang="ru-RU" sz="2000" dirty="0" smtClean="0"/>
              <a:t>образования.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Совершенствование </a:t>
            </a:r>
            <a:r>
              <a:rPr lang="ru-RU" sz="2000" dirty="0" smtClean="0"/>
              <a:t>модели управления качеством образования.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Совершенствование </a:t>
            </a:r>
            <a:r>
              <a:rPr lang="ru-RU" sz="2000" dirty="0" smtClean="0"/>
              <a:t>системы работы по развитию талантов учащихся через создание  ЦДИ, «Точка роста».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Расширение </a:t>
            </a:r>
            <a:r>
              <a:rPr lang="ru-RU" sz="2000" dirty="0" smtClean="0"/>
              <a:t>партнёрских связей со сторонними организациями в интересах развития школы.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Создание </a:t>
            </a:r>
            <a:r>
              <a:rPr lang="ru-RU" sz="2000" dirty="0" smtClean="0"/>
              <a:t>востребованной воспитательной системы для </a:t>
            </a:r>
            <a:r>
              <a:rPr lang="ru-RU" sz="2000" dirty="0" smtClean="0"/>
              <a:t>реализации современной </a:t>
            </a:r>
            <a:r>
              <a:rPr lang="ru-RU" sz="2000" dirty="0" smtClean="0"/>
              <a:t>молодежной политики.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Миссия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Развитие комфортной информационно-коммуникативной, здоровьесберегающей среды, которая обеспечивает всеобщий доступ к знаниям и их постоянному обновлению с учетом индивидуальных потребностей и интересов всех субъектов образовательного процесса.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Участники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/>
              <a:t>администрация школы,</a:t>
            </a:r>
          </a:p>
          <a:p>
            <a:pPr algn="ctr">
              <a:buNone/>
            </a:pPr>
            <a:r>
              <a:rPr lang="ru-RU" sz="4000" dirty="0" smtClean="0"/>
              <a:t> педагогические работники,</a:t>
            </a:r>
          </a:p>
          <a:p>
            <a:pPr algn="ctr">
              <a:buNone/>
            </a:pPr>
            <a:r>
              <a:rPr lang="ru-RU" sz="4000" dirty="0" smtClean="0"/>
              <a:t> </a:t>
            </a:r>
            <a:r>
              <a:rPr lang="ru-RU" sz="4000" dirty="0" smtClean="0"/>
              <a:t>обучающиеся</a:t>
            </a:r>
            <a:r>
              <a:rPr lang="ru-RU" sz="4000" dirty="0" smtClean="0"/>
              <a:t>,</a:t>
            </a:r>
          </a:p>
          <a:p>
            <a:pPr algn="ctr">
              <a:buNone/>
            </a:pPr>
            <a:r>
              <a:rPr lang="ru-RU" sz="4000" dirty="0" smtClean="0"/>
              <a:t> родители (законные представители).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повышение качества образования посредством обновления содержания и технологий преподавания общеобразовательных программ за счёт обновления материально-технической базы школы, вовлечения всех участников образовательного процесса в развитие системы образования.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00108"/>
            <a:ext cx="7543824" cy="564360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5100" b="1" dirty="0" smtClean="0"/>
              <a:t>Задача 1.</a:t>
            </a:r>
            <a:r>
              <a:rPr lang="ru-RU" sz="5100" dirty="0" smtClean="0"/>
              <a:t> </a:t>
            </a:r>
            <a:r>
              <a:rPr lang="ru-RU" sz="5100" b="1" dirty="0" smtClean="0"/>
              <a:t>Знание: качество и объективность</a:t>
            </a:r>
          </a:p>
          <a:p>
            <a:pPr>
              <a:buFont typeface="Wingdings" pitchFamily="2" charset="2"/>
              <a:buChar char="Ø"/>
            </a:pPr>
            <a:r>
              <a:rPr lang="ru-RU" sz="3800" dirty="0" smtClean="0"/>
              <a:t>Разработать единые требования к оцениванию  качества образования;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3800" dirty="0" smtClean="0"/>
              <a:t>Разработать индивидуальные программы дифференцированного обучения  детей с ОВЗ, и формы работы с ними;</a:t>
            </a:r>
          </a:p>
          <a:p>
            <a:pPr>
              <a:buFont typeface="Wingdings" pitchFamily="2" charset="2"/>
              <a:buChar char="Ø"/>
            </a:pPr>
            <a:r>
              <a:rPr lang="ru-RU" sz="3800" dirty="0" smtClean="0"/>
              <a:t>Применять средства электронного  обучения и дистанционные образовательные технологии , учитывающие особые образовательные потребности обучающихся с ОВЗ, инвалидов ;</a:t>
            </a:r>
          </a:p>
          <a:p>
            <a:pPr>
              <a:buFont typeface="Wingdings" pitchFamily="2" charset="2"/>
              <a:buChar char="Ø"/>
            </a:pPr>
            <a:r>
              <a:rPr lang="ru-RU" sz="3800" dirty="0" smtClean="0"/>
              <a:t>Реализовать методические рекомендации по применению сетевой формы по реализации образовательных программ;</a:t>
            </a:r>
          </a:p>
          <a:p>
            <a:pPr>
              <a:buFont typeface="Wingdings" pitchFamily="2" charset="2"/>
              <a:buChar char="Ø"/>
            </a:pPr>
            <a:r>
              <a:rPr lang="ru-RU" sz="3800" dirty="0" smtClean="0"/>
              <a:t>Развитие проектной и исследовательской деятельности исходя из потребностей , интересов и возможностей обучающихся;</a:t>
            </a:r>
          </a:p>
          <a:p>
            <a:pPr>
              <a:buFont typeface="Wingdings" pitchFamily="2" charset="2"/>
              <a:buChar char="Ø"/>
            </a:pPr>
            <a:r>
              <a:rPr lang="ru-RU" sz="3800" dirty="0" smtClean="0"/>
              <a:t>Создать школьный библиотечный информационный центр.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tx1"/>
                </a:solidFill>
              </a:rPr>
              <a:t>За</a:t>
            </a:r>
            <a:r>
              <a:rPr lang="ru-RU" sz="3600" b="1" dirty="0" smtClean="0">
                <a:solidFill>
                  <a:schemeClr val="tx1"/>
                </a:solidFill>
                <a:effectLst/>
              </a:rPr>
              <a:t>дача</a:t>
            </a:r>
            <a:r>
              <a:rPr lang="ru-RU" sz="3600" b="1" dirty="0" smtClean="0">
                <a:solidFill>
                  <a:schemeClr val="tx1"/>
                </a:solidFill>
              </a:rPr>
              <a:t> 2. Воспитание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142984"/>
            <a:ext cx="7615262" cy="4983179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/>
              <a:t>Разработать </a:t>
            </a:r>
            <a:r>
              <a:rPr lang="ru-RU" dirty="0" smtClean="0"/>
              <a:t> Положение  </a:t>
            </a:r>
            <a:r>
              <a:rPr lang="ru-RU" dirty="0" smtClean="0"/>
              <a:t>об организации </a:t>
            </a:r>
            <a:r>
              <a:rPr lang="ru-RU" dirty="0" err="1" smtClean="0"/>
              <a:t>внутришкольного</a:t>
            </a:r>
            <a:r>
              <a:rPr lang="ru-RU" dirty="0" smtClean="0"/>
              <a:t> пространства;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/>
              <a:t>Развитие детского ученического самоуправления через создание  ЦДИ, </a:t>
            </a:r>
            <a:r>
              <a:rPr lang="ru-RU" dirty="0" err="1" smtClean="0"/>
              <a:t>медиацентр</a:t>
            </a:r>
            <a:r>
              <a:rPr lang="ru-RU" dirty="0" smtClean="0"/>
              <a:t>, Штаба воспитательной работы;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/>
              <a:t>Вступить в  ряды РДШ, создать первичное отделение РДШ;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Обеспечение </a:t>
            </a:r>
            <a:r>
              <a:rPr lang="ru-RU" dirty="0" smtClean="0"/>
              <a:t>дифференцированных условий обучения и воспитания детей с ограниченными возможностями здоровья в соответствии с рекомендациями </a:t>
            </a:r>
            <a:r>
              <a:rPr lang="ru-RU" dirty="0" err="1" smtClean="0"/>
              <a:t>психолого-медико-педагогической</a:t>
            </a:r>
            <a:r>
              <a:rPr lang="ru-RU" dirty="0" smtClean="0"/>
              <a:t> комиссии;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/>
              <a:t>Обеспечение участия всех детей с ОВЗ в проведении воспитательных, культурно развлекательных, спортивно-оздоровительных и иных  </a:t>
            </a:r>
            <a:r>
              <a:rPr lang="ru-RU" dirty="0" err="1" smtClean="0"/>
              <a:t>досуговых</a:t>
            </a:r>
            <a:r>
              <a:rPr lang="ru-RU" dirty="0" smtClean="0"/>
              <a:t> мероприятиях;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Создание </a:t>
            </a:r>
            <a:r>
              <a:rPr lang="ru-RU" dirty="0" smtClean="0"/>
              <a:t>эффективной системы профессионального взаимодействия (социальное партнёрство) образовательной организации с внешними ресурсами (Дом культуры, библиотека, Школа искусств);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/>
              <a:t>Создать информационный уголок «Большая перемена».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</a:rPr>
              <a:t>Задача 3. Творчество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7615262" cy="5126055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Wingdings" pitchFamily="2" charset="2"/>
              <a:buChar char="Ø"/>
            </a:pPr>
            <a:r>
              <a:rPr lang="ru-RU" dirty="0" smtClean="0"/>
              <a:t>Ввести систему мониторинга потребностей обучающихся по развитию творческих способностей;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ru-RU" dirty="0" smtClean="0"/>
              <a:t>Разработать и внедрить программы по результатам мониторинга потребностей обучающихся с привлечением социальных партнеров , родителей, дистанционных технологий;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ru-RU" dirty="0" smtClean="0"/>
              <a:t>Создать мотивирующие условия через использование мобильных учебных комплексов и технологий;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ru-RU" dirty="0" smtClean="0"/>
              <a:t>Продолжить работу  школьного хора, создать детские объединения (школьный театр, музей, пресс-центр);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Развитие </a:t>
            </a:r>
            <a:r>
              <a:rPr lang="ru-RU" dirty="0" smtClean="0"/>
              <a:t>системы целевой подготовки </a:t>
            </a:r>
            <a:r>
              <a:rPr lang="ru-RU" dirty="0" smtClean="0"/>
              <a:t>  (</a:t>
            </a:r>
            <a:r>
              <a:rPr lang="ru-RU" dirty="0" smtClean="0"/>
              <a:t>индивидуальной и групповой) учащихся к участию в олимпиадах и конкурсном движении;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Поддержка детей с ОВЗ для участия в конкурсном   движении.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342</TotalTime>
  <Words>777</Words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                   проект</vt:lpstr>
      <vt:lpstr>  По результатам самоанализа в учреждении выявлен ряд проблем:  </vt:lpstr>
      <vt:lpstr>Ключевые приоритеты развития школы  до 2025 года: </vt:lpstr>
      <vt:lpstr>Миссия Школы</vt:lpstr>
      <vt:lpstr>Участники проекта: </vt:lpstr>
      <vt:lpstr>Цель:</vt:lpstr>
      <vt:lpstr>Задачи:</vt:lpstr>
      <vt:lpstr> Задача 2. Воспитание </vt:lpstr>
      <vt:lpstr>Задача 3. Творчество</vt:lpstr>
      <vt:lpstr>Задача 4. Профориентация </vt:lpstr>
      <vt:lpstr>Задача 5. Здоровье </vt:lpstr>
      <vt:lpstr>Задача 6. Учитель. Школьные команды.</vt:lpstr>
      <vt:lpstr>Задача 7.  Образовательная среда, создание условий.</vt:lpstr>
      <vt:lpstr>Планируемые результаты реализации проекта «Школа успеха»: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Почта</dc:creator>
  <cp:lastModifiedBy>Почта</cp:lastModifiedBy>
  <cp:revision>39</cp:revision>
  <dcterms:created xsi:type="dcterms:W3CDTF">2022-08-23T10:53:17Z</dcterms:created>
  <dcterms:modified xsi:type="dcterms:W3CDTF">2022-08-24T12:02:31Z</dcterms:modified>
</cp:coreProperties>
</file>