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notesMasterIdLst>
    <p:notesMasterId r:id="rId35"/>
  </p:notesMasterIdLst>
  <p:sldIdLst>
    <p:sldId id="342" r:id="rId2"/>
    <p:sldId id="307" r:id="rId3"/>
    <p:sldId id="308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20" r:id="rId12"/>
    <p:sldId id="322" r:id="rId13"/>
    <p:sldId id="323" r:id="rId14"/>
    <p:sldId id="324" r:id="rId15"/>
    <p:sldId id="325" r:id="rId16"/>
    <p:sldId id="328" r:id="rId17"/>
    <p:sldId id="329" r:id="rId18"/>
    <p:sldId id="330" r:id="rId19"/>
    <p:sldId id="256" r:id="rId20"/>
    <p:sldId id="257" r:id="rId21"/>
    <p:sldId id="258" r:id="rId22"/>
    <p:sldId id="259" r:id="rId23"/>
    <p:sldId id="260" r:id="rId24"/>
    <p:sldId id="263" r:id="rId25"/>
    <p:sldId id="271" r:id="rId26"/>
    <p:sldId id="282" r:id="rId27"/>
    <p:sldId id="272" r:id="rId28"/>
    <p:sldId id="335" r:id="rId29"/>
    <p:sldId id="336" r:id="rId30"/>
    <p:sldId id="337" r:id="rId31"/>
    <p:sldId id="340" r:id="rId32"/>
    <p:sldId id="339" r:id="rId33"/>
    <p:sldId id="34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503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076D8-07F2-48F4-BC5A-49DE20803A5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B07EC-5346-45B1-A001-24C8B6D04A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579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Заметки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61392" y="4350019"/>
            <a:ext cx="4740978" cy="35136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ru-RU" sz="2100">
              <a:solidFill>
                <a:srgbClr val="000000"/>
              </a:solidFill>
              <a:latin typeface="Thorndale"/>
              <a:ea typeface="Microsoft YaHei" pitchFamily="34" charset="-122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4819" name="Заметки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61392" y="4350019"/>
            <a:ext cx="4740978" cy="35136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ru-RU" sz="2100">
              <a:solidFill>
                <a:srgbClr val="000000"/>
              </a:solidFill>
              <a:latin typeface="Thorndale"/>
              <a:ea typeface="Microsoft YaHei" pitchFamily="34" charset="-122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5843" name="Заметки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61392" y="4350019"/>
            <a:ext cx="4740978" cy="35136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ru-RU" sz="2100">
              <a:solidFill>
                <a:srgbClr val="000000"/>
              </a:solidFill>
              <a:latin typeface="Thorndale"/>
              <a:ea typeface="Microsoft YaHei" pitchFamily="34" charset="-122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6867" name="Заметки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61392" y="4350019"/>
            <a:ext cx="4740978" cy="35136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ru-RU" sz="2100">
              <a:solidFill>
                <a:srgbClr val="000000"/>
              </a:solidFill>
              <a:latin typeface="Thorndale"/>
              <a:ea typeface="Microsoft YaHei" pitchFamily="34" charset="-122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9939" name="Заметки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61392" y="4350019"/>
            <a:ext cx="4740978" cy="35136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ru-RU" sz="2100">
              <a:solidFill>
                <a:srgbClr val="000000"/>
              </a:solidFill>
              <a:latin typeface="Thorndale"/>
              <a:ea typeface="Microsoft YaHei" pitchFamily="34" charset="-122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63" name="Заметки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61392" y="4350019"/>
            <a:ext cx="4740978" cy="35136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ru-RU" sz="2100">
              <a:solidFill>
                <a:srgbClr val="000000"/>
              </a:solidFill>
              <a:latin typeface="Thorndale"/>
              <a:ea typeface="Microsoft YaHei" pitchFamily="34" charset="-122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4579" name="Заметки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61392" y="4350019"/>
            <a:ext cx="4740978" cy="4154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altLang="ru-RU" sz="2100">
              <a:solidFill>
                <a:srgbClr val="000000"/>
              </a:solidFill>
              <a:latin typeface="Thorndale"/>
              <a:ea typeface="Microsoft YaHei" pitchFamily="34" charset="-122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5603" name="Заметки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61392" y="4350019"/>
            <a:ext cx="4740978" cy="35136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ru-RU" sz="2100">
              <a:solidFill>
                <a:srgbClr val="000000"/>
              </a:solidFill>
              <a:latin typeface="Thorndale"/>
              <a:ea typeface="Microsoft YaHei" pitchFamily="34" charset="-122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6627" name="Заметки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61392" y="4350019"/>
            <a:ext cx="4740978" cy="4154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altLang="ru-RU" sz="2100">
              <a:solidFill>
                <a:srgbClr val="000000"/>
              </a:solidFill>
              <a:latin typeface="Thorndale"/>
              <a:ea typeface="Microsoft YaHei" pitchFamily="34" charset="-122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7651" name="Заметки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61392" y="4350019"/>
            <a:ext cx="4740978" cy="35136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ru-RU" sz="2100">
              <a:solidFill>
                <a:srgbClr val="000000"/>
              </a:solidFill>
              <a:latin typeface="Thorndale"/>
              <a:ea typeface="Microsoft YaHei" pitchFamily="34" charset="-122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8675" name="Заметки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61392" y="4350019"/>
            <a:ext cx="4740978" cy="35136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ru-RU" sz="2100">
              <a:solidFill>
                <a:srgbClr val="000000"/>
              </a:solidFill>
              <a:latin typeface="Thorndale"/>
              <a:ea typeface="Microsoft YaHei" pitchFamily="34" charset="-122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Заметки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61392" y="4350019"/>
            <a:ext cx="4740978" cy="35136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ru-RU" sz="2100">
              <a:solidFill>
                <a:srgbClr val="000000"/>
              </a:solidFill>
              <a:latin typeface="Thorndale"/>
              <a:ea typeface="Microsoft YaHei" pitchFamily="34" charset="-122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1747" name="Заметки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61392" y="4350019"/>
            <a:ext cx="4740978" cy="35136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ru-RU" sz="2100">
              <a:solidFill>
                <a:srgbClr val="000000"/>
              </a:solidFill>
              <a:latin typeface="Thorndale"/>
              <a:ea typeface="Microsoft YaHei" pitchFamily="34" charset="-122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3795" name="Заметки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61392" y="4350019"/>
            <a:ext cx="4740978" cy="35136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ru-RU" sz="2100">
              <a:solidFill>
                <a:srgbClr val="000000"/>
              </a:solidFill>
              <a:latin typeface="Thorndale"/>
              <a:ea typeface="Microsoft YaHei" pitchFamily="34" charset="-122"/>
              <a:cs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E761AAF-C0A2-4909-BE69-18CD100479D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13650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01F6E-8C23-4183-A58A-BBE2787CE38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97642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95516-E775-4904-8FBB-146722DE9B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26152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AE82B-6384-410C-AA25-59645D91D33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47374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A7934-7277-43B6-96CB-AB51B04078E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45229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A9B05-227C-47C0-9BCC-21F1E42C715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3359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A18ED-048B-47AB-BB5A-6DDDEE69002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7021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D910F-A440-44D5-813A-4D18FBD1984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33093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5DE7A-1120-449F-90B2-BFE6276CF9E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69856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EFE33-4759-460C-A280-18DFCBF2F79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5006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27061-0D07-4FA0-987E-91A7BB35940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40795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</a:pPr>
            <a:fld id="{1519BF2D-3B88-4E64-BE0B-4CD1056A92BA}" type="slidenum">
              <a:rPr lang="ru-RU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29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1340768"/>
            <a:ext cx="8229600" cy="3695700"/>
          </a:xfrm>
        </p:spPr>
        <p:txBody>
          <a:bodyPr/>
          <a:lstStyle/>
          <a:p>
            <a:r>
              <a:rPr lang="ru-RU" sz="7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Правила безопасности </a:t>
            </a:r>
            <a:br>
              <a:rPr lang="ru-RU" sz="7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 дни весенних каникул</a:t>
            </a:r>
            <a:endParaRPr lang="ru-RU" sz="72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675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23528" y="1268760"/>
            <a:ext cx="8388350" cy="1798638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2940" dirty="0" smtClean="0">
                <a:solidFill>
                  <a:schemeClr val="tx1"/>
                </a:solidFill>
              </a:rPr>
              <a:t>Если велосипедная дорожка </a:t>
            </a:r>
            <a:r>
              <a:rPr sz="2940" dirty="0" err="1" smtClean="0">
                <a:solidFill>
                  <a:schemeClr val="tx1"/>
                </a:solidFill>
              </a:rPr>
              <a:t>пересекает</a:t>
            </a:r>
            <a:r>
              <a:rPr sz="2940" dirty="0" smtClean="0">
                <a:solidFill>
                  <a:schemeClr val="tx1"/>
                </a:solidFill>
              </a:rPr>
              <a:t> </a:t>
            </a:r>
            <a:r>
              <a:rPr lang="ru-RU" sz="2940" dirty="0" smtClean="0">
                <a:solidFill>
                  <a:schemeClr val="tx1"/>
                </a:solidFill>
              </a:rPr>
              <a:t>дорогу</a:t>
            </a:r>
            <a:r>
              <a:rPr sz="2940" dirty="0" smtClean="0">
                <a:solidFill>
                  <a:schemeClr val="tx1"/>
                </a:solidFill>
              </a:rPr>
              <a:t>, по которой движутся другие транспортные средства, велосипедист обязан уступить им дорогу.</a:t>
            </a:r>
          </a:p>
        </p:txBody>
      </p:sp>
      <p:pic>
        <p:nvPicPr>
          <p:cNvPr id="9220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619" y="3212976"/>
            <a:ext cx="5672693" cy="342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180628" y="286379"/>
            <a:ext cx="790972" cy="1126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115616" y="661674"/>
            <a:ext cx="630059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StarSymbol"/>
              <a:buNone/>
              <a:defRPr/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Прочти! Запомни!</a:t>
            </a:r>
          </a:p>
        </p:txBody>
      </p:sp>
    </p:spTree>
    <p:extLst>
      <p:ext uri="{BB962C8B-B14F-4D97-AF65-F5344CB8AC3E}">
        <p14:creationId xmlns:p14="http://schemas.microsoft.com/office/powerpoint/2010/main" val="1654228533"/>
      </p:ext>
    </p:extLst>
  </p:cSld>
  <p:clrMapOvr>
    <a:masterClrMapping/>
  </p:clrMapOvr>
  <p:transition spd="slow" advTm="8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232605" y="874631"/>
            <a:ext cx="8532440" cy="1146175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Нельзя играть </a:t>
            </a:r>
            <a:r>
              <a:rPr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проезжей части.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324644" y="140074"/>
            <a:ext cx="790972" cy="1126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273993" y="312491"/>
            <a:ext cx="40180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StarSymbol"/>
              <a:buNone/>
              <a:defRPr/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Прочти! Запомни!</a:t>
            </a:r>
          </a:p>
        </p:txBody>
      </p:sp>
      <p:pic>
        <p:nvPicPr>
          <p:cNvPr id="1026" name="Picture 2" descr="H:\ВЕСЕННИЕ КАНИКУЛЫ правила безопасности\a541875edc5b4f9c24d6d4607310448a--behavior-stra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651" y="1910071"/>
            <a:ext cx="5228629" cy="459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013320"/>
      </p:ext>
    </p:extLst>
  </p:cSld>
  <p:clrMapOvr>
    <a:masterClrMapping/>
  </p:clrMapOvr>
  <p:transition spd="slow" advTm="8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971600" y="927048"/>
            <a:ext cx="7808912" cy="1350962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294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перебегайте дорогу перед близко идущим транспортом - это опасно </a:t>
            </a:r>
            <a:r>
              <a:rPr sz="294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294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94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жизни</a:t>
            </a:r>
            <a:r>
              <a:rPr lang="ru-RU" sz="294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sz="294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74493"/>
            <a:ext cx="5832648" cy="425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252636" y="140074"/>
            <a:ext cx="790972" cy="1126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475656" y="381374"/>
            <a:ext cx="35900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StarSymbol"/>
              <a:buNone/>
              <a:defRPr/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Прочти! Запомни!</a:t>
            </a:r>
          </a:p>
        </p:txBody>
      </p:sp>
    </p:spTree>
    <p:extLst>
      <p:ext uri="{BB962C8B-B14F-4D97-AF65-F5344CB8AC3E}">
        <p14:creationId xmlns:p14="http://schemas.microsoft.com/office/powerpoint/2010/main" val="473383122"/>
      </p:ext>
    </p:extLst>
  </p:cSld>
  <p:clrMapOvr>
    <a:masterClrMapping/>
  </p:clrMapOvr>
  <p:transition spd="slow" advTm="8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768149"/>
            <a:ext cx="9013793" cy="1146175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Будьте особенно осторожны при переходе  </a:t>
            </a:r>
            <a:r>
              <a:rPr sz="24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железнодорожных</a:t>
            </a:r>
            <a:r>
              <a:rPr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путей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во время ожидания поезда на платформе.</a:t>
            </a:r>
            <a:endParaRPr sz="24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79512" y="70355"/>
            <a:ext cx="790972" cy="1126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187624" y="244929"/>
            <a:ext cx="38740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StarSymbol"/>
              <a:buNone/>
              <a:defRPr/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Прочти! Запомни!</a:t>
            </a:r>
          </a:p>
        </p:txBody>
      </p:sp>
      <p:pic>
        <p:nvPicPr>
          <p:cNvPr id="2050" name="Picture 2" descr="H:\ВЕСЕННИЕ КАНИКУЛЫ правила безопасности\1807dc5fe2ff4c9cbee5c456fc7fedfb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5256584" cy="350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ВЕСЕННИЕ КАНИКУЛЫ правила безопасности\903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703" y="4005065"/>
            <a:ext cx="566871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451645"/>
      </p:ext>
    </p:extLst>
  </p:cSld>
  <p:clrMapOvr>
    <a:masterClrMapping/>
  </p:clrMapOvr>
  <p:transition spd="slow" advTm="8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31690" y="980728"/>
            <a:ext cx="9036496" cy="1800225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294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Если вы ждёте автобус, троллейбус или трамвай, не выходите на проезжую часть, ожидайте их только </a:t>
            </a:r>
            <a:r>
              <a:rPr sz="294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94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sz="294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тротуаре</a:t>
            </a:r>
            <a:r>
              <a:rPr lang="ru-RU" sz="294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или</a:t>
            </a:r>
            <a:r>
              <a:rPr sz="294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 остановке.</a:t>
            </a:r>
          </a:p>
        </p:txBody>
      </p:sp>
      <p:pic>
        <p:nvPicPr>
          <p:cNvPr id="1536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45331"/>
            <a:ext cx="6264696" cy="405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252636" y="140074"/>
            <a:ext cx="790972" cy="1126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259632" y="219445"/>
            <a:ext cx="36628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StarSymbol"/>
              <a:buNone/>
              <a:defRPr/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Прочти! Запомни!</a:t>
            </a:r>
          </a:p>
        </p:txBody>
      </p:sp>
    </p:spTree>
    <p:extLst>
      <p:ext uri="{BB962C8B-B14F-4D97-AF65-F5344CB8AC3E}">
        <p14:creationId xmlns:p14="http://schemas.microsoft.com/office/powerpoint/2010/main" val="530467822"/>
      </p:ext>
    </p:extLst>
  </p:cSld>
  <p:clrMapOvr>
    <a:masterClrMapping/>
  </p:clrMapOvr>
  <p:transition spd="slow" advTm="8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117965" y="980728"/>
            <a:ext cx="7720880" cy="1144588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294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Троллейбус и автобус обходите </a:t>
            </a:r>
            <a:r>
              <a:rPr sz="294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sz="294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94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сзади</a:t>
            </a:r>
            <a:r>
              <a:rPr lang="ru-RU" sz="294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трамвай спереди.</a:t>
            </a:r>
            <a:endParaRPr sz="294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324644" y="140074"/>
            <a:ext cx="790972" cy="1126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331640" y="304091"/>
            <a:ext cx="3744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StarSymbol"/>
              <a:buNone/>
              <a:defRPr/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Прочти! Запомни!</a:t>
            </a:r>
          </a:p>
        </p:txBody>
      </p:sp>
      <p:pic>
        <p:nvPicPr>
          <p:cNvPr id="3074" name="Picture 2" descr="H:\ВЕСЕННИЕ КАНИКУЛЫ правила безопасности\12362_ka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792865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875497"/>
      </p:ext>
    </p:extLst>
  </p:cSld>
  <p:clrMapOvr>
    <a:masterClrMapping/>
  </p:clrMapOvr>
  <p:transition spd="slow" advTm="8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335088" y="836613"/>
            <a:ext cx="7808912" cy="1798637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294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не успел закончить переход улицы, надо переждать транспортный поток на островке безопасности, а если его нет — на середине проезжей части.</a:t>
            </a:r>
          </a:p>
        </p:txBody>
      </p:sp>
      <p:pic>
        <p:nvPicPr>
          <p:cNvPr id="1945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94239"/>
            <a:ext cx="4608512" cy="390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252636" y="214371"/>
            <a:ext cx="790972" cy="1126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87624" y="333940"/>
            <a:ext cx="35365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StarSymbol"/>
              <a:buNone/>
              <a:defRPr/>
            </a:pP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Прочти! Запомни!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734289"/>
      </p:ext>
    </p:extLst>
  </p:cSld>
  <p:clrMapOvr>
    <a:masterClrMapping/>
  </p:clrMapOvr>
  <p:transition spd="slow" advTm="8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97652" y="490098"/>
            <a:ext cx="7808912" cy="1800225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294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Долг вежливого культурного человека, а таким должен быть каждый школьник, помогать пожилым людям при переходе улицы.</a:t>
            </a:r>
          </a:p>
        </p:txBody>
      </p:sp>
      <p:pic>
        <p:nvPicPr>
          <p:cNvPr id="2048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947" y="2131651"/>
            <a:ext cx="5322349" cy="439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180628" y="140074"/>
            <a:ext cx="790972" cy="1126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49852" y="228488"/>
            <a:ext cx="3882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StarSymbol"/>
              <a:buNone/>
              <a:defRPr/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Прочти! Запомни!</a:t>
            </a:r>
          </a:p>
        </p:txBody>
      </p:sp>
    </p:spTree>
    <p:extLst>
      <p:ext uri="{BB962C8B-B14F-4D97-AF65-F5344CB8AC3E}">
        <p14:creationId xmlns:p14="http://schemas.microsoft.com/office/powerpoint/2010/main" val="3311824756"/>
      </p:ext>
    </p:extLst>
  </p:cSld>
  <p:clrMapOvr>
    <a:masterClrMapping/>
  </p:clrMapOvr>
  <p:transition spd="slow" advTm="8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899592" y="908720"/>
            <a:ext cx="7056784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Выйдешь на улицу –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 эти правила</a:t>
            </a:r>
            <a:r>
              <a:rPr lang="ru-RU" sz="6600" b="1" dirty="0" smtClean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4805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sz="quarter" idx="4294967295"/>
          </p:nvPr>
        </p:nvSpPr>
        <p:spPr>
          <a:xfrm>
            <a:off x="971600" y="1196752"/>
            <a:ext cx="7416800" cy="10080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Правила безопасности </a:t>
            </a:r>
          </a:p>
          <a:p>
            <a:pPr marL="0" indent="0" algn="ctr">
              <a:buNone/>
            </a:pPr>
            <a:r>
              <a:rPr lang="ru-RU" sz="6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льду водоёмов весной</a:t>
            </a:r>
            <a:endParaRPr lang="ru-RU" sz="6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32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/>
              <a:t>     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sz="quarter" idx="1"/>
          </p:nvPr>
        </p:nvSpPr>
        <p:spPr>
          <a:xfrm>
            <a:off x="1371600" y="1628800"/>
            <a:ext cx="6400800" cy="1872208"/>
          </a:xfrm>
        </p:spPr>
        <p:txBody>
          <a:bodyPr/>
          <a:lstStyle/>
          <a:p>
            <a:r>
              <a:rPr lang="ru-RU" sz="6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Правила дорожного движения</a:t>
            </a:r>
            <a:endParaRPr lang="ru-RU" sz="6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096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941168"/>
            <a:ext cx="9144000" cy="1793875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</a:t>
            </a:r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есенний </a:t>
            </a:r>
            <a:r>
              <a:rPr lang="ru-RU" sz="4000" b="1" dirty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лед не трещит, </a:t>
            </a:r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а </a:t>
            </a:r>
            <a:r>
              <a:rPr lang="ru-RU" sz="4000" b="1" dirty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проваливается, превращаясь </a:t>
            </a:r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 </a:t>
            </a:r>
            <a:r>
              <a:rPr lang="ru-RU" sz="4000" b="1" dirty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ледяную кашицу.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:\ВЕСЕННИЕ КАНИКУЛЫ правила безопасности\2061935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1247"/>
            <a:ext cx="6984776" cy="465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501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4437112"/>
            <a:ext cx="7406208" cy="2160240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 воздействием 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солнечных лучей лед быстро подтаивает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.. 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 каждым днем он становится все более пористым, рыхлым и слабым. 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Передвижение 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такому льду связано с большой опасностью</a:t>
            </a:r>
            <a:r>
              <a:rPr lang="ru-RU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.</a:t>
            </a:r>
            <a:endParaRPr lang="ru-RU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09226"/>
            <a:ext cx="6768752" cy="4199895"/>
          </a:xfrm>
        </p:spPr>
      </p:pic>
    </p:spTree>
    <p:extLst>
      <p:ext uri="{BB962C8B-B14F-4D97-AF65-F5344CB8AC3E}">
        <p14:creationId xmlns:p14="http://schemas.microsoft.com/office/powerpoint/2010/main" val="3576195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97152"/>
            <a:ext cx="7808655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Помните, что весенний лед – капкан для вступившего на него!</a:t>
            </a:r>
            <a:r>
              <a:rPr lang="ru-RU" sz="24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effectLst/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269" y="309836"/>
            <a:ext cx="5503035" cy="4127276"/>
          </a:xfrm>
        </p:spPr>
      </p:pic>
    </p:spTree>
    <p:extLst>
      <p:ext uri="{BB962C8B-B14F-4D97-AF65-F5344CB8AC3E}">
        <p14:creationId xmlns:p14="http://schemas.microsoft.com/office/powerpoint/2010/main" val="3648109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13176"/>
            <a:ext cx="7880663" cy="1296144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Нельзя играть на 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льду в период вскрытия рек. Прыгать с льдины на льдину, удаляться от берега очень 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опасно!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през весна\stixi-dlya-detej-bezopasnost-na-ldu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235901"/>
            <a:ext cx="3312368" cy="477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380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718" y="116632"/>
            <a:ext cx="9036496" cy="12239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поведения на льду водоёмов весной.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251520" y="1556792"/>
            <a:ext cx="8568804" cy="4103687"/>
          </a:xfrm>
        </p:spPr>
        <p:txBody>
          <a:bodyPr>
            <a:noAutofit/>
          </a:bodyPr>
          <a:lstStyle/>
          <a:p>
            <a:pPr marL="0" indent="0" algn="l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1. Не </a:t>
            </a:r>
            <a:r>
              <a:rPr lang="ru-RU" sz="2800" b="1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выходите на лед во время весеннего паводка.</a:t>
            </a:r>
            <a:br>
              <a:rPr lang="ru-RU" sz="2800" b="1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2. Не </a:t>
            </a:r>
            <a:r>
              <a:rPr lang="ru-RU" sz="2800" b="1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катайтесь на самодельных плотах, досках, </a:t>
            </a:r>
            <a:r>
              <a:rPr lang="ru-RU" sz="2800" b="1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бревнах </a:t>
            </a:r>
            <a:r>
              <a:rPr lang="ru-RU" sz="2800" b="1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и плавающих льдинах.</a:t>
            </a:r>
            <a:br>
              <a:rPr lang="ru-RU" sz="2800" b="1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3. Не </a:t>
            </a:r>
            <a:r>
              <a:rPr lang="ru-RU" sz="2800" b="1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прыгайте с одной льдины на другую.</a:t>
            </a:r>
            <a:br>
              <a:rPr lang="ru-RU" sz="2800" b="1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4. Не </a:t>
            </a:r>
            <a:r>
              <a:rPr lang="ru-RU" sz="2800" b="1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стойте на обрывистых и подмытых берегах - они могут обвалиться.</a:t>
            </a:r>
            <a:br>
              <a:rPr lang="ru-RU" sz="2800" b="1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5. Когда </a:t>
            </a:r>
            <a:r>
              <a:rPr lang="ru-RU" sz="2800" b="1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вы наблюдаете за ледоходом с моста, </a:t>
            </a:r>
            <a:r>
              <a:rPr lang="ru-RU" sz="2800" b="1" dirty="0" smtClean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набережной, </a:t>
            </a:r>
            <a:r>
              <a:rPr lang="ru-RU" sz="2800" b="1" dirty="0">
                <a:solidFill>
                  <a:srgbClr val="0000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причала, нельзя перегибаться через перила и другие ограждения.</a:t>
            </a:r>
            <a:r>
              <a:rPr lang="ru-RU" sz="24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atin typeface="Calibri"/>
                <a:ea typeface="Calibri"/>
                <a:cs typeface="Times New Roman"/>
              </a:rPr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60935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sz="quarter" idx="4294967295"/>
          </p:nvPr>
        </p:nvSpPr>
        <p:spPr>
          <a:xfrm>
            <a:off x="323528" y="908720"/>
            <a:ext cx="8351837" cy="5040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безопасности вблизи зданий.</a:t>
            </a:r>
            <a:endParaRPr lang="ru-RU" sz="6600" b="1" i="1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447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ВЕСЕННИЕ КАНИКУЛЫ правила безопасности\ochistka_krov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632848" cy="510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581723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Не играй </a:t>
            </a:r>
            <a:r>
              <a:rPr lang="ru-RU" sz="2000" b="1" dirty="0" smtClean="0"/>
              <a:t>и не ходи без крайней необходимости вблизи </a:t>
            </a:r>
            <a:r>
              <a:rPr lang="ru-RU" sz="2000" b="1" dirty="0"/>
              <a:t>зданий, с крыш которых свисает снег и </a:t>
            </a:r>
            <a:r>
              <a:rPr lang="ru-RU" sz="2000" b="1" dirty="0" smtClean="0"/>
              <a:t>лёд или в то время, когда крышу очищают от снега и льда.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146362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sz="quarter" idx="4294967295"/>
          </p:nvPr>
        </p:nvSpPr>
        <p:spPr>
          <a:xfrm>
            <a:off x="323528" y="692696"/>
            <a:ext cx="8351837" cy="5040312"/>
          </a:xfrm>
        </p:spPr>
        <p:txBody>
          <a:bodyPr/>
          <a:lstStyle/>
          <a:p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6600" b="1" i="1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marL="0" indent="0" algn="ctr">
              <a:buNone/>
            </a:pPr>
            <a:r>
              <a:rPr lang="ru-RU" sz="6600" b="1" i="1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 повседневной жизни</a:t>
            </a:r>
            <a:endParaRPr lang="ru-RU" sz="6600" b="1" i="1" dirty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217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0"/>
          <p:cNvSpPr>
            <a:spLocks noChangeArrowheads="1"/>
          </p:cNvSpPr>
          <p:nvPr/>
        </p:nvSpPr>
        <p:spPr bwMode="auto">
          <a:xfrm>
            <a:off x="395288" y="1190893"/>
            <a:ext cx="886499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charset="0"/>
              </a:rPr>
              <a:t>1. Открывать дверь можно только хорошо знакомому человеку. </a:t>
            </a:r>
            <a:br>
              <a:rPr lang="ru-RU" sz="2000" b="1" dirty="0" smtClean="0">
                <a:latin typeface="Arial" charset="0"/>
              </a:rPr>
            </a:br>
            <a:r>
              <a:rPr lang="ru-RU" sz="2000" b="1" dirty="0" smtClean="0">
                <a:latin typeface="Arial" charset="0"/>
              </a:rPr>
              <a:t>2. Не оставляй ключ от квартиры в "надежном </a:t>
            </a:r>
            <a:r>
              <a:rPr lang="ru-RU" sz="2000" b="1" dirty="0" smtClean="0">
                <a:latin typeface="Arial" charset="0"/>
              </a:rPr>
              <a:t>месте».</a:t>
            </a:r>
            <a:r>
              <a:rPr lang="ru-RU" sz="2000" b="1" dirty="0" smtClean="0">
                <a:latin typeface="Arial" charset="0"/>
              </a:rPr>
              <a:t/>
            </a:r>
            <a:br>
              <a:rPr lang="ru-RU" sz="2000" b="1" dirty="0" smtClean="0">
                <a:latin typeface="Arial" charset="0"/>
              </a:rPr>
            </a:br>
            <a:r>
              <a:rPr lang="ru-RU" sz="2000" b="1" dirty="0" smtClean="0">
                <a:latin typeface="Arial" charset="0"/>
              </a:rPr>
              <a:t>3. Не вешай ключ на шнурке себе на шею. </a:t>
            </a:r>
            <a:br>
              <a:rPr lang="ru-RU" sz="2000" b="1" dirty="0" smtClean="0">
                <a:latin typeface="Arial" charset="0"/>
              </a:rPr>
            </a:br>
            <a:r>
              <a:rPr lang="ru-RU" sz="2000" b="1" dirty="0" smtClean="0">
                <a:latin typeface="Arial" charset="0"/>
              </a:rPr>
              <a:t>4. Если ты потерял ключ - немедленно сообщи об этом родителям.</a:t>
            </a:r>
            <a:r>
              <a:rPr lang="ru-RU" b="1" dirty="0" smtClean="0">
                <a:latin typeface="Arial" charset="0"/>
              </a:rPr>
              <a:t> </a:t>
            </a:r>
          </a:p>
        </p:txBody>
      </p:sp>
      <p:pic>
        <p:nvPicPr>
          <p:cNvPr id="8196" name="Picture 11" descr="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81300"/>
            <a:ext cx="2796282" cy="401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635896" y="2924175"/>
            <a:ext cx="48965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ru-RU" sz="1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185" y="188640"/>
            <a:ext cx="8229600" cy="809893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Когда ты один дома</a:t>
            </a:r>
            <a:endParaRPr lang="ru-RU" sz="54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284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010" y="1764560"/>
            <a:ext cx="6202318" cy="491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708400" y="1484313"/>
            <a:ext cx="5003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ru-RU" sz="1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81934" y="116632"/>
            <a:ext cx="8229600" cy="5331296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Нельзя самостоятельно пользоваться газовой плитой!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03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2492375"/>
            <a:ext cx="8229600" cy="1139825"/>
          </a:xfrm>
          <a:noFill/>
        </p:spPr>
        <p:txBody>
          <a:bodyPr/>
          <a:lstStyle/>
          <a:p>
            <a:r>
              <a:rPr lang="ru-RU" sz="38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дорожного движения должен знать каждый человек. Они очень важны. Ведь эти правила помогают нам сохранить самое главное - </a:t>
            </a:r>
            <a:r>
              <a:rPr lang="ru-RU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ЖИЗНЬ!!!</a:t>
            </a:r>
          </a:p>
        </p:txBody>
      </p:sp>
    </p:spTree>
    <p:extLst>
      <p:ext uri="{BB962C8B-B14F-4D97-AF65-F5344CB8AC3E}">
        <p14:creationId xmlns:p14="http://schemas.microsoft.com/office/powerpoint/2010/main" val="27570074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14 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4125"/>
            <a:ext cx="4176712" cy="618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548680"/>
            <a:ext cx="375476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effectLst/>
                <a:latin typeface="Times New Roman" pitchFamily="18" charset="0"/>
                <a:cs typeface="Times New Roman" pitchFamily="18" charset="0"/>
              </a:rPr>
              <a:t>Не садись </a:t>
            </a:r>
          </a:p>
          <a:p>
            <a:pPr marL="0" indent="0" algn="ctr">
              <a:buNone/>
            </a:pPr>
            <a:r>
              <a:rPr lang="ru-RU" sz="4000" b="1" dirty="0" smtClean="0">
                <a:effectLst/>
                <a:latin typeface="Times New Roman" pitchFamily="18" charset="0"/>
                <a:cs typeface="Times New Roman" pitchFamily="18" charset="0"/>
              </a:rPr>
              <a:t>в лифт </a:t>
            </a:r>
          </a:p>
          <a:p>
            <a:pPr marL="0" indent="0" algn="ctr">
              <a:buNone/>
            </a:pPr>
            <a:r>
              <a:rPr lang="ru-RU" sz="4000" b="1" dirty="0" smtClean="0">
                <a:effectLst/>
                <a:latin typeface="Times New Roman" pitchFamily="18" charset="0"/>
                <a:cs typeface="Times New Roman" pitchFamily="18" charset="0"/>
              </a:rPr>
              <a:t>с незнакомыми людьми!</a:t>
            </a:r>
            <a:endParaRPr lang="ru-RU" sz="4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890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sz="quarter"/>
          </p:nvPr>
        </p:nvSpPr>
        <p:spPr>
          <a:xfrm>
            <a:off x="817581" y="188641"/>
            <a:ext cx="7426827" cy="1440160"/>
          </a:xfrm>
        </p:spPr>
        <p:txBody>
          <a:bodyPr/>
          <a:lstStyle/>
          <a:p>
            <a:pPr marL="182880" indent="0">
              <a:buNone/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Правила личной безопасности на улице.</a:t>
            </a:r>
            <a:endParaRPr lang="ru-RU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>
          <a:xfrm>
            <a:off x="4716016" y="570215"/>
            <a:ext cx="4104456" cy="3168352"/>
          </a:xfrm>
        </p:spPr>
        <p:txBody>
          <a:bodyPr/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Никуда не ходи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незнакомыми людьми и не садись с ними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машину.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приглашай домой незнакомых ребят, если дома нет взрослых.</a:t>
            </a:r>
          </a:p>
        </p:txBody>
      </p:sp>
      <p:pic>
        <p:nvPicPr>
          <p:cNvPr id="6146" name="Picture 2" descr="H:\ВЕСЕННИЕ КАНИКУЛЫ правила безопасности\na_ul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54391"/>
            <a:ext cx="4464496" cy="365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223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24936" cy="12241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 работы за компьютером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636912"/>
            <a:ext cx="8424936" cy="3384376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sz="2400" b="1" dirty="0" smtClean="0"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sz="2400" b="1" dirty="0" smtClean="0"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1. Продолжительность непрерывной работы за компьютером для учеников 1 – 5 классов должна быть не более 15 минут.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2. Потом обязательно нужно сделать перерыв – гимнастику для глаз.</a:t>
            </a:r>
            <a:r>
              <a:rPr lang="ru-RU" sz="24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atin typeface="Calibri"/>
                <a:ea typeface="Calibri"/>
                <a:cs typeface="Times New Roman"/>
              </a:rPr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41865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sz="quarter" idx="4294967295"/>
          </p:nvPr>
        </p:nvSpPr>
        <p:spPr>
          <a:xfrm>
            <a:off x="683568" y="1484784"/>
            <a:ext cx="7772400" cy="1828800"/>
          </a:xfrm>
        </p:spPr>
        <p:txBody>
          <a:bodyPr/>
          <a:lstStyle/>
          <a:p>
            <a:r>
              <a:rPr lang="ru-RU" sz="7200" b="1" i="1" dirty="0" smtClean="0">
                <a:solidFill>
                  <a:srgbClr val="FF0000"/>
                </a:solidFill>
                <a:effectLst/>
              </a:rPr>
              <a:t>Безопасных вам весенних каникул!</a:t>
            </a:r>
            <a:br>
              <a:rPr lang="ru-RU" sz="7200" b="1" i="1" dirty="0" smtClean="0">
                <a:solidFill>
                  <a:srgbClr val="FF0000"/>
                </a:solidFill>
                <a:effectLst/>
              </a:rPr>
            </a:br>
            <a:endParaRPr lang="ru-RU" sz="7200" b="1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3920285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</a:rPr>
              <a:t>До встречи </a:t>
            </a:r>
          </a:p>
          <a:p>
            <a:pPr algn="ctr"/>
            <a:r>
              <a:rPr lang="ru-RU" sz="4000" b="1" dirty="0" smtClean="0">
                <a:solidFill>
                  <a:srgbClr val="0000FF"/>
                </a:solidFill>
              </a:rPr>
              <a:t>в школе </a:t>
            </a:r>
          </a:p>
          <a:p>
            <a:pPr algn="ctr"/>
            <a:r>
              <a:rPr lang="ru-RU" sz="4000" b="1" dirty="0" smtClean="0">
                <a:solidFill>
                  <a:srgbClr val="0000FF"/>
                </a:solidFill>
              </a:rPr>
              <a:t>30 марта </a:t>
            </a:r>
          </a:p>
          <a:p>
            <a:pPr algn="ctr"/>
            <a:r>
              <a:rPr lang="ru-RU" sz="4000" b="1" dirty="0" smtClean="0">
                <a:solidFill>
                  <a:srgbClr val="0000FF"/>
                </a:solidFill>
              </a:rPr>
              <a:t>2021 года. </a:t>
            </a:r>
            <a:endParaRPr lang="ru-RU" sz="4000" b="1" dirty="0">
              <a:solidFill>
                <a:srgbClr val="0000FF"/>
              </a:solidFill>
            </a:endParaRPr>
          </a:p>
        </p:txBody>
      </p:sp>
      <p:pic>
        <p:nvPicPr>
          <p:cNvPr id="7170" name="Picture 2" descr="H:\ВЕСЕННИЕ КАНИКУЛЫ правила безопасности\png-transparent-emoticon-smiley-ok-crying-emoji-miscellaneous-thumb-signal-computer-ic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70770"/>
            <a:ext cx="4038845" cy="268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316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28471" y="548680"/>
            <a:ext cx="8676456" cy="1015663"/>
          </a:xfrm>
        </p:spPr>
        <p:txBody>
          <a:bodyPr wrap="square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algn="ctr" eaLnBrk="1"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6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Я НА УЛИЦЕ</a:t>
            </a:r>
          </a:p>
        </p:txBody>
      </p:sp>
      <p:pic>
        <p:nvPicPr>
          <p:cNvPr id="3076" name="Рисунок 5" descr="http://citykey.net/images/product/430/393430/pravila-dorozhnogo-dvizheni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43230"/>
            <a:ext cx="5184576" cy="480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600798"/>
      </p:ext>
    </p:extLst>
  </p:cSld>
  <p:clrMapOvr>
    <a:masterClrMapping/>
  </p:clrMapOvr>
  <p:transition spd="slow" advTm="8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39553" y="1122363"/>
            <a:ext cx="8604448" cy="996950"/>
          </a:xfrm>
        </p:spPr>
        <p:txBody>
          <a:bodyPr wrap="square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294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Выезжать на велосипеде на проезжую часть дороги разрешается с 14 </a:t>
            </a:r>
            <a:r>
              <a:rPr sz="294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ru-RU" sz="294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sz="294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lum/>
            <a:alphaModFix/>
          </a:blip>
          <a:srcRect l="1651" t="5006" r="10572"/>
          <a:stretch/>
        </p:blipFill>
        <p:spPr>
          <a:xfrm>
            <a:off x="1475657" y="2295841"/>
            <a:ext cx="5804620" cy="4301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179512" y="116632"/>
            <a:ext cx="790972" cy="1126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475656" y="285362"/>
            <a:ext cx="7156113" cy="4524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  <a:defRPr/>
            </a:defPPr>
            <a:lvl1pPr lvl="0" algn="l" rtl="0" hangingPunct="0">
              <a:buClr>
                <a:srgbClr val="000000"/>
              </a:buClr>
              <a:buSzPct val="45000"/>
              <a:buFont typeface="StarSymbol"/>
              <a:buChar char=""/>
              <a:tabLst/>
              <a:defRPr lang="ru-RU" sz="2940" b="1" i="1" u="none" strike="noStrike">
                <a:ln>
                  <a:noFill/>
                </a:ln>
                <a:solidFill>
                  <a:srgbClr val="FF9966"/>
                </a:solidFill>
                <a:latin typeface="Albany" pitchFamily="34"/>
                <a:cs typeface="Tahoma" pitchFamily="2"/>
              </a:defRPr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  <a:defRPr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  <a:defRPr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  <a:defRPr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  <a:defRPr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  <a:defRPr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  <a:defRPr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  <a:defRPr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  <a:defRPr/>
            </a:lvl9pPr>
          </a:lstStyle>
          <a:p>
            <a:pPr>
              <a:buFont typeface="StarSymbol"/>
              <a:buNone/>
              <a:defRPr/>
            </a:pPr>
            <a:r>
              <a:rPr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Прочти! Запомни!</a:t>
            </a:r>
          </a:p>
        </p:txBody>
      </p:sp>
    </p:spTree>
    <p:extLst>
      <p:ext uri="{BB962C8B-B14F-4D97-AF65-F5344CB8AC3E}">
        <p14:creationId xmlns:p14="http://schemas.microsoft.com/office/powerpoint/2010/main" val="1962654015"/>
      </p:ext>
    </p:extLst>
  </p:cSld>
  <p:clrMapOvr>
    <a:masterClrMapping/>
  </p:clrMapOvr>
  <p:transition spd="slow" advTm="8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252636" y="703263"/>
            <a:ext cx="8891364" cy="179070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294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Светофора цвет зелёный нам приветливо горит. </a:t>
            </a:r>
            <a:br>
              <a:rPr sz="294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sz="294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Означает: путь открыт.</a:t>
            </a:r>
          </a:p>
        </p:txBody>
      </p:sp>
      <p:pic>
        <p:nvPicPr>
          <p:cNvPr id="512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97688"/>
            <a:ext cx="6336704" cy="431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252636" y="152126"/>
            <a:ext cx="790972" cy="1126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331640" y="250081"/>
            <a:ext cx="7324024" cy="4524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  <a:defRPr/>
            </a:defPPr>
            <a:lvl1pPr lvl="0" algn="l" rtl="0" hangingPunct="0">
              <a:buClr>
                <a:srgbClr val="000000"/>
              </a:buClr>
              <a:buSzPct val="45000"/>
              <a:buFont typeface="StarSymbol"/>
              <a:buChar char=""/>
              <a:tabLst/>
              <a:defRPr lang="ru-RU" sz="2940" b="1" i="1" u="none" strike="noStrike">
                <a:ln>
                  <a:noFill/>
                </a:ln>
                <a:solidFill>
                  <a:srgbClr val="FF9966"/>
                </a:solidFill>
                <a:latin typeface="Albany" pitchFamily="34"/>
                <a:cs typeface="Tahoma" pitchFamily="2"/>
              </a:defRPr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  <a:defRPr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  <a:defRPr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  <a:defRPr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  <a:defRPr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  <a:defRPr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  <a:defRPr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  <a:defRPr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  <a:defRPr/>
            </a:lvl9pPr>
          </a:lstStyle>
          <a:p>
            <a:pPr>
              <a:buFont typeface="StarSymbol"/>
              <a:buNone/>
              <a:defRPr/>
            </a:pPr>
            <a:r>
              <a:rPr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Прочти! Запомни!</a:t>
            </a:r>
          </a:p>
        </p:txBody>
      </p:sp>
    </p:spTree>
    <p:extLst>
      <p:ext uri="{BB962C8B-B14F-4D97-AF65-F5344CB8AC3E}">
        <p14:creationId xmlns:p14="http://schemas.microsoft.com/office/powerpoint/2010/main" val="3388328566"/>
      </p:ext>
    </p:extLst>
  </p:cSld>
  <p:clrMapOvr>
    <a:masterClrMapping/>
  </p:clrMapOvr>
  <p:transition spd="slow" advTm="8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914400" y="836613"/>
            <a:ext cx="8229600" cy="1368425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294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sz="294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</a:t>
            </a:r>
            <a:r>
              <a:rPr sz="294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4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</a:t>
            </a:r>
            <a:r>
              <a:rPr sz="294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</a:t>
            </a:r>
            <a:r>
              <a:rPr lang="ru-RU" sz="294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sz="294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ает</a:t>
            </a:r>
            <a:r>
              <a:rPr sz="294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движение </a:t>
            </a:r>
            <a:r>
              <a:rPr sz="294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94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94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велосипеде</a:t>
            </a:r>
            <a:r>
              <a:rPr lang="ru-RU" sz="294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94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24124"/>
            <a:ext cx="4824536" cy="435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252636" y="140074"/>
            <a:ext cx="790972" cy="1126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259632" y="360479"/>
            <a:ext cx="4335299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StarSymbol"/>
              <a:buNone/>
              <a:defRPr/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Прочти! Запомни!</a:t>
            </a:r>
          </a:p>
        </p:txBody>
      </p:sp>
    </p:spTree>
    <p:extLst>
      <p:ext uri="{BB962C8B-B14F-4D97-AF65-F5344CB8AC3E}">
        <p14:creationId xmlns:p14="http://schemas.microsoft.com/office/powerpoint/2010/main" val="9070815"/>
      </p:ext>
    </p:extLst>
  </p:cSld>
  <p:clrMapOvr>
    <a:masterClrMapping/>
  </p:clrMapOvr>
  <p:transition spd="slow" advTm="8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1600200"/>
            <a:ext cx="9036496" cy="1106488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2940" b="1" dirty="0" err="1" smtClean="0">
                <a:solidFill>
                  <a:schemeClr val="tx1"/>
                </a:solidFill>
                <a:effectLst/>
              </a:rPr>
              <a:t>Перевозить</a:t>
            </a:r>
            <a:r>
              <a:rPr sz="2940" b="1" dirty="0" smtClean="0">
                <a:solidFill>
                  <a:schemeClr val="tx1"/>
                </a:solidFill>
                <a:effectLst/>
              </a:rPr>
              <a:t> </a:t>
            </a:r>
            <a:r>
              <a:rPr sz="2940" b="1" dirty="0" err="1" smtClean="0">
                <a:solidFill>
                  <a:schemeClr val="tx1"/>
                </a:solidFill>
                <a:effectLst/>
              </a:rPr>
              <a:t>пассажир</a:t>
            </a:r>
            <a:r>
              <a:rPr lang="ru-RU" sz="2940" b="1" dirty="0" err="1" smtClean="0">
                <a:solidFill>
                  <a:schemeClr val="tx1"/>
                </a:solidFill>
                <a:effectLst/>
              </a:rPr>
              <a:t>ов</a:t>
            </a:r>
            <a:r>
              <a:rPr sz="2940" b="1" dirty="0" smtClean="0">
                <a:solidFill>
                  <a:schemeClr val="tx1"/>
                </a:solidFill>
                <a:effectLst/>
              </a:rPr>
              <a:t> на раме </a:t>
            </a:r>
            <a:r>
              <a:rPr sz="2940" b="1" dirty="0" err="1" smtClean="0">
                <a:solidFill>
                  <a:schemeClr val="tx1"/>
                </a:solidFill>
                <a:effectLst/>
              </a:rPr>
              <a:t>велосипеда</a:t>
            </a:r>
            <a:r>
              <a:rPr sz="2940" b="1" dirty="0" smtClean="0">
                <a:solidFill>
                  <a:schemeClr val="tx1"/>
                </a:solidFill>
                <a:effectLst/>
              </a:rPr>
              <a:t> </a:t>
            </a:r>
            <a:r>
              <a:rPr sz="2940" b="1" dirty="0" err="1" smtClean="0">
                <a:solidFill>
                  <a:schemeClr val="tx1"/>
                </a:solidFill>
                <a:effectLst/>
              </a:rPr>
              <a:t>нельзя</a:t>
            </a:r>
            <a:r>
              <a:rPr lang="ru-RU" sz="2940" b="1" dirty="0" smtClean="0">
                <a:solidFill>
                  <a:schemeClr val="tx1"/>
                </a:solidFill>
                <a:effectLst/>
              </a:rPr>
              <a:t>!</a:t>
            </a:r>
            <a:endParaRPr sz="2940" b="1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7172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52936"/>
            <a:ext cx="6216450" cy="361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252636" y="140074"/>
            <a:ext cx="790972" cy="1126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403648" y="327364"/>
            <a:ext cx="7228122" cy="4524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  <a:defRPr/>
            </a:defPPr>
            <a:lvl1pPr lvl="0" algn="l" rtl="0" hangingPunct="0">
              <a:buClr>
                <a:srgbClr val="000000"/>
              </a:buClr>
              <a:buSzPct val="45000"/>
              <a:buFont typeface="StarSymbol"/>
              <a:buChar char=""/>
              <a:tabLst/>
              <a:defRPr lang="ru-RU" sz="2940" b="1" i="1" u="none" strike="noStrike">
                <a:ln>
                  <a:noFill/>
                </a:ln>
                <a:solidFill>
                  <a:srgbClr val="FF9966"/>
                </a:solidFill>
                <a:latin typeface="Albany" pitchFamily="34"/>
                <a:cs typeface="Tahoma" pitchFamily="2"/>
              </a:defRPr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  <a:defRPr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  <a:defRPr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  <a:defRPr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  <a:defRPr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  <a:defRPr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  <a:defRPr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  <a:defRPr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  <a:defRPr/>
            </a:lvl9pPr>
          </a:lstStyle>
          <a:p>
            <a:pPr>
              <a:buFont typeface="StarSymbol"/>
              <a:buNone/>
              <a:defRPr/>
            </a:pPr>
            <a:r>
              <a:rPr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Прочти! Запомни!</a:t>
            </a:r>
          </a:p>
        </p:txBody>
      </p:sp>
    </p:spTree>
    <p:extLst>
      <p:ext uri="{BB962C8B-B14F-4D97-AF65-F5344CB8AC3E}">
        <p14:creationId xmlns:p14="http://schemas.microsoft.com/office/powerpoint/2010/main" val="2752783648"/>
      </p:ext>
    </p:extLst>
  </p:cSld>
  <p:clrMapOvr>
    <a:masterClrMapping/>
  </p:clrMapOvr>
  <p:transition spd="slow" advTm="8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 rot="10200">
            <a:off x="392160" y="780691"/>
            <a:ext cx="8748712" cy="212090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294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Выезжая на велосипеде на городские магистрали, будьте всегда собраны и внимательны, чтобы быть готовым к любым дорожным неожиданностям.</a:t>
            </a:r>
          </a:p>
        </p:txBody>
      </p:sp>
      <p:pic>
        <p:nvPicPr>
          <p:cNvPr id="8196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786" y="2852936"/>
            <a:ext cx="650498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180628" y="140074"/>
            <a:ext cx="790972" cy="1126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04301" y="244497"/>
            <a:ext cx="711299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StarSymbol"/>
              <a:buNone/>
              <a:defRPr/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Прочти! Запомни!</a:t>
            </a:r>
          </a:p>
        </p:txBody>
      </p:sp>
    </p:spTree>
    <p:extLst>
      <p:ext uri="{BB962C8B-B14F-4D97-AF65-F5344CB8AC3E}">
        <p14:creationId xmlns:p14="http://schemas.microsoft.com/office/powerpoint/2010/main" val="2436189370"/>
      </p:ext>
    </p:extLst>
  </p:cSld>
  <p:clrMapOvr>
    <a:masterClrMapping/>
  </p:clrMapOvr>
  <p:transition spd="slow" advTm="8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8">
      <a:dk1>
        <a:srgbClr val="000000"/>
      </a:dk1>
      <a:lt1>
        <a:srgbClr val="DCE8F4"/>
      </a:lt1>
      <a:dk2>
        <a:srgbClr val="7B9CB5"/>
      </a:dk2>
      <a:lt2>
        <a:srgbClr val="969696"/>
      </a:lt2>
      <a:accent1>
        <a:srgbClr val="FFFFFF"/>
      </a:accent1>
      <a:accent2>
        <a:srgbClr val="00BAB6"/>
      </a:accent2>
      <a:accent3>
        <a:srgbClr val="EBF2F8"/>
      </a:accent3>
      <a:accent4>
        <a:srgbClr val="000000"/>
      </a:accent4>
      <a:accent5>
        <a:srgbClr val="FFFFFF"/>
      </a:accent5>
      <a:accent6>
        <a:srgbClr val="00A8A5"/>
      </a:accent6>
      <a:hlink>
        <a:srgbClr val="8A8AD8"/>
      </a:hlink>
      <a:folHlink>
        <a:srgbClr val="242492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Char char="n"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Char char="n"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525</Words>
  <Application>Microsoft Office PowerPoint</Application>
  <PresentationFormat>Экран (4:3)</PresentationFormat>
  <Paragraphs>71</Paragraphs>
  <Slides>33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Текстура</vt:lpstr>
      <vt:lpstr>Правила безопасности  в дни весенних каникул</vt:lpstr>
      <vt:lpstr>     </vt:lpstr>
      <vt:lpstr>Правила дорожного движения должен знать каждый человек. Они очень важны. Ведь эти правила помогают нам сохранить самое главное - ЖИЗНЬ!!!</vt:lpstr>
      <vt:lpstr>Я НА УЛИЦЕ</vt:lpstr>
      <vt:lpstr>Выезжать на велосипеде на проезжую часть дороги разрешается с 14 лет.</vt:lpstr>
      <vt:lpstr>Светофора цвет зелёный нам приветливо горит.  Означает: путь открыт.</vt:lpstr>
      <vt:lpstr>Этот знак разрешает движение на велосипеде.</vt:lpstr>
      <vt:lpstr>Перевозить пассажиров на раме велосипеда нельзя!</vt:lpstr>
      <vt:lpstr>Выезжая на велосипеде на городские магистрали, будьте всегда собраны и внимательны, чтобы быть готовым к любым дорожным неожиданностям.</vt:lpstr>
      <vt:lpstr>Если велосипедная дорожка пересекает дорогу, по которой движутся другие транспортные средства, велосипедист обязан уступить им дорогу.</vt:lpstr>
      <vt:lpstr>          Нельзя играть на проезжей части.</vt:lpstr>
      <vt:lpstr>Не перебегайте дорогу перед близко идущим транспортом - это опасно для жизни!</vt:lpstr>
      <vt:lpstr>Будьте особенно осторожны при переходе  железнодорожных путей и во время ожидания поезда на платформе.</vt:lpstr>
      <vt:lpstr>Если вы ждёте автобус, троллейбус или трамвай, не выходите на проезжую часть, ожидайте их только на тротуаре или на остановке.</vt:lpstr>
      <vt:lpstr>Троллейбус и автобус обходите только сзади, а трамвай спереди.</vt:lpstr>
      <vt:lpstr>Если не успел закончить переход улицы, надо переждать транспортный поток на островке безопасности, а если его нет — на середине проезжей части.</vt:lpstr>
      <vt:lpstr>Долг вежливого культурного человека, а таким должен быть каждый школьник, помогать пожилым людям при переходе улицы.</vt:lpstr>
      <vt:lpstr>Презентация PowerPoint</vt:lpstr>
      <vt:lpstr>Презентация PowerPoint</vt:lpstr>
      <vt:lpstr>Весенний лед не трещит,  а проваливается, превращаясь  в ледяную кашицу.</vt:lpstr>
      <vt:lpstr>Под воздействием солнечных лучей лед быстро подтаивает.. С каждым днем он становится все более пористым, рыхлым и слабым. Передвижение по такому льду связано с большой опасностью.</vt:lpstr>
      <vt:lpstr>Помните, что весенний лед – капкан для вступившего на него! </vt:lpstr>
      <vt:lpstr>Нельзя играть на льду в период вскрытия рек. Прыгать с льдины на льдину, удаляться от берега очень опасно!</vt:lpstr>
      <vt:lpstr>Правила поведения на льду водоёмов весной.</vt:lpstr>
      <vt:lpstr>Презентация PowerPoint</vt:lpstr>
      <vt:lpstr>Презентация PowerPoint</vt:lpstr>
      <vt:lpstr>Презентация PowerPoint</vt:lpstr>
      <vt:lpstr>Когда ты один дома</vt:lpstr>
      <vt:lpstr>Презентация PowerPoint</vt:lpstr>
      <vt:lpstr>Презентация PowerPoint</vt:lpstr>
      <vt:lpstr>Правила личной безопасности на улице.</vt:lpstr>
      <vt:lpstr>Правила  работы за компьютером</vt:lpstr>
      <vt:lpstr>Безопасных вам весенних каникул!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Осторожно, весна!</dc:title>
  <dc:creator>User</dc:creator>
  <cp:lastModifiedBy>А.В. Кузьменко</cp:lastModifiedBy>
  <cp:revision>38</cp:revision>
  <dcterms:created xsi:type="dcterms:W3CDTF">2014-04-10T16:45:16Z</dcterms:created>
  <dcterms:modified xsi:type="dcterms:W3CDTF">2021-03-19T10:05:17Z</dcterms:modified>
</cp:coreProperties>
</file>